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video/mp4" Extension="mp4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0.xml"/>
  <Override ContentType="application/vnd.openxmlformats-officedocument.presentationml.slide+xml" PartName="/ppt/slides/slide31.xml"/>
  <Override ContentType="application/vnd.openxmlformats-officedocument.presentationml.slide+xml" PartName="/ppt/slides/slide32.xml"/>
  <Override ContentType="application/vnd.openxmlformats-officedocument.presentationml.slide+xml" PartName="/ppt/slides/slide33.xml"/>
  <Override ContentType="application/vnd.openxmlformats-officedocument.presentationml.slide+xml" PartName="/ppt/slides/slide34.xml"/>
  <Override ContentType="application/vnd.openxmlformats-officedocument.presentationml.slide+xml" PartName="/ppt/slides/slide35.xml"/>
  <Override ContentType="application/vnd.openxmlformats-officedocument.presentationml.slide+xml" PartName="/ppt/slides/slide36.xml"/>
  <Override ContentType="application/vnd.openxmlformats-officedocument.presentationml.slide+xml" PartName="/ppt/slides/slide37.xml"/>
  <Override ContentType="application/vnd.openxmlformats-officedocument.presentationml.slide+xml" PartName="/ppt/slides/slide38.xml"/>
  <Override ContentType="application/vnd.openxmlformats-officedocument.presentationml.slide+xml" PartName="/ppt/slides/slide39.xml"/>
  <Override ContentType="application/vnd.openxmlformats-officedocument.presentationml.slide+xml" PartName="/ppt/slides/slide40.xml"/>
  <Override ContentType="application/vnd.openxmlformats-officedocument.presentationml.slide+xml" PartName="/ppt/slides/slide41.xml"/>
  <Override ContentType="application/vnd.openxmlformats-officedocument.presentationml.slide+xml" PartName="/ppt/slides/slide42.xml"/>
  <Override ContentType="application/vnd.openxmlformats-officedocument.presentationml.slide+xml" PartName="/ppt/slides/slide43.xml"/>
  <Override ContentType="application/vnd.openxmlformats-officedocument.presentationml.slide+xml" PartName="/ppt/slides/slide44.xml"/>
  <Override ContentType="application/vnd.openxmlformats-officedocument.presentationml.slide+xml" PartName="/ppt/slides/slide45.xml"/>
  <Override ContentType="application/vnd.openxmlformats-officedocument.presentationml.slide+xml" PartName="/ppt/slides/slide46.xml"/>
  <Override ContentType="application/vnd.openxmlformats-officedocument.presentationml.slide+xml" PartName="/ppt/slides/slide47.xml"/>
  <Override ContentType="application/vnd.openxmlformats-officedocument.presentationml.slide+xml" PartName="/ppt/slides/slide48.xml"/>
  <Override ContentType="application/vnd.openxmlformats-officedocument.presentationml.slide+xml" PartName="/ppt/slides/slide49.xml"/>
  <Override ContentType="application/vnd.openxmlformats-officedocument.presentationml.slide+xml" PartName="/ppt/slides/slide50.xml"/>
  <Override ContentType="application/vnd.openxmlformats-officedocument.presentationml.slide+xml" PartName="/ppt/slides/slide51.xml"/>
  <Override ContentType="application/vnd.openxmlformats-officedocument.presentationml.slide+xml" PartName="/ppt/slides/slide52.xml"/>
  <Override ContentType="application/vnd.openxmlformats-officedocument.presentationml.slide+xml" PartName="/ppt/slides/slide53.xml"/>
  <Override ContentType="application/vnd.openxmlformats-officedocument.presentationml.slide+xml" PartName="/ppt/slides/slide54.xml"/>
  <Override ContentType="application/vnd.openxmlformats-officedocument.presentationml.slide+xml" PartName="/ppt/slides/slide5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</p:sldIdLst>
  <p:sldSz cx="18288000" cy="10287000"/>
  <p:notesSz cx="6858000" cy="9144000"/>
  <p:embeddedFontLst>
    <p:embeddedFont>
      <p:font typeface="Bogart" charset="1" panose="00000500000000000000"/>
      <p:regular r:id="rId61"/>
    </p:embeddedFont>
    <p:embeddedFont>
      <p:font typeface="Open Sauce Bold" charset="1" panose="00000800000000000000"/>
      <p:regular r:id="rId62"/>
    </p:embeddedFont>
    <p:embeddedFont>
      <p:font typeface="Bogart Bold" charset="1" panose="00000800000000000000"/>
      <p:regular r:id="rId63"/>
    </p:embeddedFont>
    <p:embeddedFont>
      <p:font typeface="Canva Sans Bold" charset="1" panose="020B0803030501040103"/>
      <p:regular r:id="rId64"/>
    </p:embeddedFont>
    <p:embeddedFont>
      <p:font typeface="Open Sans" charset="1" panose="020B0606030504020204"/>
      <p:regular r:id="rId6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slides/slide29.xml" Type="http://schemas.openxmlformats.org/officeDocument/2006/relationships/slide"/><Relationship Id="rId35" Target="slides/slide30.xml" Type="http://schemas.openxmlformats.org/officeDocument/2006/relationships/slide"/><Relationship Id="rId36" Target="slides/slide31.xml" Type="http://schemas.openxmlformats.org/officeDocument/2006/relationships/slide"/><Relationship Id="rId37" Target="slides/slide32.xml" Type="http://schemas.openxmlformats.org/officeDocument/2006/relationships/slide"/><Relationship Id="rId38" Target="slides/slide33.xml" Type="http://schemas.openxmlformats.org/officeDocument/2006/relationships/slide"/><Relationship Id="rId39" Target="slides/slide34.xml" Type="http://schemas.openxmlformats.org/officeDocument/2006/relationships/slide"/><Relationship Id="rId4" Target="theme/theme1.xml" Type="http://schemas.openxmlformats.org/officeDocument/2006/relationships/theme"/><Relationship Id="rId40" Target="slides/slide35.xml" Type="http://schemas.openxmlformats.org/officeDocument/2006/relationships/slide"/><Relationship Id="rId41" Target="slides/slide36.xml" Type="http://schemas.openxmlformats.org/officeDocument/2006/relationships/slide"/><Relationship Id="rId42" Target="slides/slide37.xml" Type="http://schemas.openxmlformats.org/officeDocument/2006/relationships/slide"/><Relationship Id="rId43" Target="slides/slide38.xml" Type="http://schemas.openxmlformats.org/officeDocument/2006/relationships/slide"/><Relationship Id="rId44" Target="slides/slide39.xml" Type="http://schemas.openxmlformats.org/officeDocument/2006/relationships/slide"/><Relationship Id="rId45" Target="slides/slide40.xml" Type="http://schemas.openxmlformats.org/officeDocument/2006/relationships/slide"/><Relationship Id="rId46" Target="slides/slide41.xml" Type="http://schemas.openxmlformats.org/officeDocument/2006/relationships/slide"/><Relationship Id="rId47" Target="slides/slide42.xml" Type="http://schemas.openxmlformats.org/officeDocument/2006/relationships/slide"/><Relationship Id="rId48" Target="slides/slide43.xml" Type="http://schemas.openxmlformats.org/officeDocument/2006/relationships/slide"/><Relationship Id="rId49" Target="slides/slide44.xml" Type="http://schemas.openxmlformats.org/officeDocument/2006/relationships/slide"/><Relationship Id="rId5" Target="tableStyles.xml" Type="http://schemas.openxmlformats.org/officeDocument/2006/relationships/tableStyles"/><Relationship Id="rId50" Target="slides/slide45.xml" Type="http://schemas.openxmlformats.org/officeDocument/2006/relationships/slide"/><Relationship Id="rId51" Target="slides/slide46.xml" Type="http://schemas.openxmlformats.org/officeDocument/2006/relationships/slide"/><Relationship Id="rId52" Target="slides/slide47.xml" Type="http://schemas.openxmlformats.org/officeDocument/2006/relationships/slide"/><Relationship Id="rId53" Target="slides/slide48.xml" Type="http://schemas.openxmlformats.org/officeDocument/2006/relationships/slide"/><Relationship Id="rId54" Target="slides/slide49.xml" Type="http://schemas.openxmlformats.org/officeDocument/2006/relationships/slide"/><Relationship Id="rId55" Target="slides/slide50.xml" Type="http://schemas.openxmlformats.org/officeDocument/2006/relationships/slide"/><Relationship Id="rId56" Target="slides/slide51.xml" Type="http://schemas.openxmlformats.org/officeDocument/2006/relationships/slide"/><Relationship Id="rId57" Target="slides/slide52.xml" Type="http://schemas.openxmlformats.org/officeDocument/2006/relationships/slide"/><Relationship Id="rId58" Target="slides/slide53.xml" Type="http://schemas.openxmlformats.org/officeDocument/2006/relationships/slide"/><Relationship Id="rId59" Target="slides/slide54.xml" Type="http://schemas.openxmlformats.org/officeDocument/2006/relationships/slide"/><Relationship Id="rId6" Target="slides/slide1.xml" Type="http://schemas.openxmlformats.org/officeDocument/2006/relationships/slide"/><Relationship Id="rId60" Target="slides/slide55.xml" Type="http://schemas.openxmlformats.org/officeDocument/2006/relationships/slide"/><Relationship Id="rId61" Target="fonts/font61.fntdata" Type="http://schemas.openxmlformats.org/officeDocument/2006/relationships/font"/><Relationship Id="rId62" Target="fonts/font62.fntdata" Type="http://schemas.openxmlformats.org/officeDocument/2006/relationships/font"/><Relationship Id="rId63" Target="fonts/font63.fntdata" Type="http://schemas.openxmlformats.org/officeDocument/2006/relationships/font"/><Relationship Id="rId64" Target="fonts/font64.fntdata" Type="http://schemas.openxmlformats.org/officeDocument/2006/relationships/font"/><Relationship Id="rId65" Target="fonts/font65.fntdata" Type="http://schemas.openxmlformats.org/officeDocument/2006/relationships/font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jpeg" Type="http://schemas.openxmlformats.org/officeDocument/2006/relationships/image"/><Relationship Id="rId6" Target="../media/image5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jpeg" Type="http://schemas.openxmlformats.org/officeDocument/2006/relationships/image"/><Relationship Id="rId4" Target="../media/image8.gif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.gif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0.gif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1.gif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3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4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5.jpeg" Type="http://schemas.openxmlformats.org/officeDocument/2006/relationships/image"/><Relationship Id="rId4" Target="../media/image16.jpeg" Type="http://schemas.openxmlformats.org/officeDocument/2006/relationships/image"/><Relationship Id="rId5" Target="../media/image17.gif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8.jpeg" Type="http://schemas.openxmlformats.org/officeDocument/2006/relationships/image"/><Relationship Id="rId4" Target="../media/image19.gif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20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21.jpeg" Type="http://schemas.openxmlformats.org/officeDocument/2006/relationships/image"/><Relationship Id="rId4" Target="../media/image22.jpeg" Type="http://schemas.openxmlformats.org/officeDocument/2006/relationships/image"/><Relationship Id="rId5" Target="../media/image23.gif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24.jpeg" Type="http://schemas.openxmlformats.org/officeDocument/2006/relationships/image"/><Relationship Id="rId4" Target="../media/image25.jpeg" Type="http://schemas.openxmlformats.org/officeDocument/2006/relationships/image"/><Relationship Id="rId5" Target="../media/image26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27.gif" Type="http://schemas.openxmlformats.org/officeDocument/2006/relationships/image"/><Relationship Id="rId4" Target="../media/image28.jpeg" Type="http://schemas.openxmlformats.org/officeDocument/2006/relationships/image"/><Relationship Id="rId5" Target="../media/image29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0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1.png" Type="http://schemas.openxmlformats.org/officeDocument/2006/relationships/image"/><Relationship Id="rId4" Target="../media/image32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3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4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5.gif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6.gif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7.png" Type="http://schemas.openxmlformats.org/officeDocument/2006/relationships/image"/><Relationship Id="rId4" Target="../media/image38.pn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39.jpeg" Type="http://schemas.openxmlformats.org/officeDocument/2006/relationships/image"/><Relationship Id="rId4" Target="../media/image40.png" Type="http://schemas.openxmlformats.org/officeDocument/2006/relationships/image"/><Relationship Id="rId5" Target="../media/image41.sv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42.jpeg" Type="http://schemas.openxmlformats.org/officeDocument/2006/relationships/image"/><Relationship Id="rId4" Target="../media/image43.jpeg" Type="http://schemas.openxmlformats.org/officeDocument/2006/relationships/image"/><Relationship Id="rId5" Target="../media/image44.pn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45.jpeg" Type="http://schemas.openxmlformats.org/officeDocument/2006/relationships/image"/><Relationship Id="rId4" Target="../media/image46.jpeg" Type="http://schemas.openxmlformats.org/officeDocument/2006/relationships/image"/><Relationship Id="rId5" Target="../media/image47.jpeg" Type="http://schemas.openxmlformats.org/officeDocument/2006/relationships/image"/><Relationship Id="rId6" Target="../media/image48.png" Type="http://schemas.openxmlformats.org/officeDocument/2006/relationships/image"/><Relationship Id="rId7" Target="../media/image49.svg" Type="http://schemas.openxmlformats.org/officeDocument/2006/relationships/image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50.jpeg" Type="http://schemas.openxmlformats.org/officeDocument/2006/relationships/image"/><Relationship Id="rId4" Target="../media/image51.gif" Type="http://schemas.openxmlformats.org/officeDocument/2006/relationships/image"/><Relationship Id="rId5" Target="../media/image52.jpeg" Type="http://schemas.openxmlformats.org/officeDocument/2006/relationships/image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53.jpeg" Type="http://schemas.openxmlformats.org/officeDocument/2006/relationships/image"/><Relationship Id="rId4" Target="../media/image54.jpeg" Type="http://schemas.openxmlformats.org/officeDocument/2006/relationships/image"/><Relationship Id="rId5" Target="../media/image55.jpeg" Type="http://schemas.openxmlformats.org/officeDocument/2006/relationships/image"/><Relationship Id="rId6" Target="../media/image56.gif" Type="http://schemas.openxmlformats.org/officeDocument/2006/relationships/image"/></Relationships>
</file>

<file path=ppt/slides/_rels/slide2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57.jpeg" Type="http://schemas.openxmlformats.org/officeDocument/2006/relationships/image"/><Relationship Id="rId4" Target="../media/VAHHHgGNo7Q.mp4" Type="http://schemas.openxmlformats.org/officeDocument/2006/relationships/video"/><Relationship Id="rId5" Target="../media/VAHHHgGNo7Q.mp4" Type="http://schemas.microsoft.com/office/2007/relationships/media"/></Relationships>
</file>

<file path=ppt/slides/_rels/slide3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58.png" Type="http://schemas.openxmlformats.org/officeDocument/2006/relationships/image"/><Relationship Id="rId4" Target="../media/image59.svg" Type="http://schemas.openxmlformats.org/officeDocument/2006/relationships/image"/><Relationship Id="rId5" Target="../media/image60.jpeg" Type="http://schemas.openxmlformats.org/officeDocument/2006/relationships/image"/><Relationship Id="rId6" Target="../media/image61.jpeg" Type="http://schemas.openxmlformats.org/officeDocument/2006/relationships/image"/></Relationships>
</file>

<file path=ppt/slides/_rels/slide3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62.jpeg" Type="http://schemas.openxmlformats.org/officeDocument/2006/relationships/image"/><Relationship Id="rId4" Target="../media/image63.jpeg" Type="http://schemas.openxmlformats.org/officeDocument/2006/relationships/image"/><Relationship Id="rId5" Target="../media/image64.jpeg" Type="http://schemas.openxmlformats.org/officeDocument/2006/relationships/image"/><Relationship Id="rId6" Target="../media/image65.png" Type="http://schemas.openxmlformats.org/officeDocument/2006/relationships/image"/><Relationship Id="rId7" Target="../media/image66.svg" Type="http://schemas.openxmlformats.org/officeDocument/2006/relationships/image"/></Relationships>
</file>

<file path=ppt/slides/_rels/slide3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67.jpeg" Type="http://schemas.openxmlformats.org/officeDocument/2006/relationships/image"/><Relationship Id="rId4" Target="../media/VAHHHu49tXI.mp4" Type="http://schemas.openxmlformats.org/officeDocument/2006/relationships/video"/><Relationship Id="rId5" Target="../media/VAHHHu49tXI.mp4" Type="http://schemas.microsoft.com/office/2007/relationships/media"/></Relationships>
</file>

<file path=ppt/slides/_rels/slide3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8.png" Type="http://schemas.openxmlformats.org/officeDocument/2006/relationships/image"/></Relationships>
</file>

<file path=ppt/slides/_rels/slide3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69.jpeg" Type="http://schemas.openxmlformats.org/officeDocument/2006/relationships/image"/><Relationship Id="rId4" Target="../media/image70.jpeg" Type="http://schemas.openxmlformats.org/officeDocument/2006/relationships/image"/></Relationships>
</file>

<file path=ppt/slides/_rels/slide3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1.jpeg" Type="http://schemas.openxmlformats.org/officeDocument/2006/relationships/image"/><Relationship Id="rId4" Target="../media/image72.jpeg" Type="http://schemas.openxmlformats.org/officeDocument/2006/relationships/image"/><Relationship Id="rId5" Target="../media/image73.jpeg" Type="http://schemas.openxmlformats.org/officeDocument/2006/relationships/image"/><Relationship Id="rId6" Target="../media/image74.jpeg" Type="http://schemas.openxmlformats.org/officeDocument/2006/relationships/image"/><Relationship Id="rId7" Target="../media/image75.png" Type="http://schemas.openxmlformats.org/officeDocument/2006/relationships/image"/><Relationship Id="rId8" Target="../media/image76.svg" Type="http://schemas.openxmlformats.org/officeDocument/2006/relationships/image"/></Relationships>
</file>

<file path=ppt/slides/_rels/slide3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7.png" Type="http://schemas.openxmlformats.org/officeDocument/2006/relationships/image"/><Relationship Id="rId4" Target="../media/image78.png" Type="http://schemas.openxmlformats.org/officeDocument/2006/relationships/image"/></Relationships>
</file>

<file path=ppt/slides/_rels/slide3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9.png" Type="http://schemas.openxmlformats.org/officeDocument/2006/relationships/image"/><Relationship Id="rId4" Target="../media/image80.png" Type="http://schemas.openxmlformats.org/officeDocument/2006/relationships/image"/><Relationship Id="rId5" Target="../media/image81.jpeg" Type="http://schemas.openxmlformats.org/officeDocument/2006/relationships/image"/><Relationship Id="rId6" Target="../media/VAHAYJBjd5w.mp4" Type="http://schemas.openxmlformats.org/officeDocument/2006/relationships/video"/><Relationship Id="rId7" Target="../media/VAHAYJBjd5w.mp4" Type="http://schemas.microsoft.com/office/2007/relationships/media"/></Relationships>
</file>

<file path=ppt/slides/_rels/slide3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82.jpeg" Type="http://schemas.openxmlformats.org/officeDocument/2006/relationships/image"/><Relationship Id="rId4" Target="../media/image83.jpeg" Type="http://schemas.openxmlformats.org/officeDocument/2006/relationships/image"/><Relationship Id="rId5" Target="../media/image84.jpeg" Type="http://schemas.openxmlformats.org/officeDocument/2006/relationships/image"/></Relationships>
</file>

<file path=ppt/slides/_rels/slide3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5.jpeg" Type="http://schemas.openxmlformats.org/officeDocument/2006/relationships/image"/></Relationships>
</file>

<file path=ppt/slides/_rels/slide4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86.png" Type="http://schemas.openxmlformats.org/officeDocument/2006/relationships/image"/><Relationship Id="rId4" Target="../media/image87.jpeg" Type="http://schemas.openxmlformats.org/officeDocument/2006/relationships/image"/><Relationship Id="rId5" Target="../media/image88.png" Type="http://schemas.openxmlformats.org/officeDocument/2006/relationships/image"/><Relationship Id="rId6" Target="../media/image89.jpeg" Type="http://schemas.openxmlformats.org/officeDocument/2006/relationships/image"/></Relationships>
</file>

<file path=ppt/slides/_rels/slide4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0.jpeg" Type="http://schemas.openxmlformats.org/officeDocument/2006/relationships/image"/><Relationship Id="rId4" Target="../media/image91.jpeg" Type="http://schemas.openxmlformats.org/officeDocument/2006/relationships/image"/><Relationship Id="rId5" Target="../media/image92.jpeg" Type="http://schemas.openxmlformats.org/officeDocument/2006/relationships/image"/><Relationship Id="rId6" Target="../media/image93.jpeg" Type="http://schemas.openxmlformats.org/officeDocument/2006/relationships/image"/><Relationship Id="rId7" Target="../media/image94.jpeg" Type="http://schemas.openxmlformats.org/officeDocument/2006/relationships/image"/><Relationship Id="rId8" Target="../media/VAG0WHxEZ-w.mp4" Type="http://schemas.openxmlformats.org/officeDocument/2006/relationships/video"/><Relationship Id="rId9" Target="../media/VAG0WHxEZ-w.mp4" Type="http://schemas.microsoft.com/office/2007/relationships/media"/></Relationships>
</file>

<file path=ppt/slides/_rels/slide4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5.jpeg" Type="http://schemas.openxmlformats.org/officeDocument/2006/relationships/image"/><Relationship Id="rId4" Target="../media/VAHHgO9_P64.mp4" Type="http://schemas.openxmlformats.org/officeDocument/2006/relationships/video"/><Relationship Id="rId5" Target="../media/VAHHgO9_P64.mp4" Type="http://schemas.microsoft.com/office/2007/relationships/media"/></Relationships>
</file>

<file path=ppt/slides/_rels/slide4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6.jpeg" Type="http://schemas.openxmlformats.org/officeDocument/2006/relationships/image"/><Relationship Id="rId4" Target="../media/image97.png" Type="http://schemas.openxmlformats.org/officeDocument/2006/relationships/image"/></Relationships>
</file>

<file path=ppt/slides/_rels/slide4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8.png" Type="http://schemas.openxmlformats.org/officeDocument/2006/relationships/image"/><Relationship Id="rId4" Target="../media/image99.jpeg" Type="http://schemas.openxmlformats.org/officeDocument/2006/relationships/image"/><Relationship Id="rId5" Target="../media/image100.jpeg" Type="http://schemas.openxmlformats.org/officeDocument/2006/relationships/image"/><Relationship Id="rId6" Target="../media/image101.png" Type="http://schemas.openxmlformats.org/officeDocument/2006/relationships/image"/></Relationships>
</file>

<file path=ppt/slides/_rels/slide4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02.png" Type="http://schemas.openxmlformats.org/officeDocument/2006/relationships/image"/><Relationship Id="rId4" Target="../media/image103.png" Type="http://schemas.openxmlformats.org/officeDocument/2006/relationships/image"/><Relationship Id="rId5" Target="../media/image104.svg" Type="http://schemas.openxmlformats.org/officeDocument/2006/relationships/image"/><Relationship Id="rId6" Target="../media/image105.png" Type="http://schemas.openxmlformats.org/officeDocument/2006/relationships/image"/><Relationship Id="rId7" Target="../media/image106.png" Type="http://schemas.openxmlformats.org/officeDocument/2006/relationships/image"/><Relationship Id="rId8" Target="../media/image107.png" Type="http://schemas.openxmlformats.org/officeDocument/2006/relationships/image"/></Relationships>
</file>

<file path=ppt/slides/_rels/slide4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8.jpeg" Type="http://schemas.openxmlformats.org/officeDocument/2006/relationships/image"/><Relationship Id="rId3" Target="../media/VAHHg0UMPV8.mp4" Type="http://schemas.openxmlformats.org/officeDocument/2006/relationships/video"/><Relationship Id="rId4" Target="../media/VAHHg0UMPV8.mp4" Type="http://schemas.microsoft.com/office/2007/relationships/media"/></Relationships>
</file>

<file path=ppt/slides/_rels/slide4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6.jpeg" Type="http://schemas.openxmlformats.org/officeDocument/2006/relationships/image"/><Relationship Id="rId4" Target="../media/image109.jpeg" Type="http://schemas.openxmlformats.org/officeDocument/2006/relationships/image"/><Relationship Id="rId5" Target="../media/VAHHAaq2O4k.mp4" Type="http://schemas.openxmlformats.org/officeDocument/2006/relationships/video"/><Relationship Id="rId6" Target="../media/VAHHAaq2O4k.mp4" Type="http://schemas.microsoft.com/office/2007/relationships/media"/><Relationship Id="rId7" Target="../media/image110.png" Type="http://schemas.openxmlformats.org/officeDocument/2006/relationships/image"/></Relationships>
</file>

<file path=ppt/slides/_rels/slide4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11.jpeg" Type="http://schemas.openxmlformats.org/officeDocument/2006/relationships/image"/><Relationship Id="rId4" Target="../media/image112.jpeg" Type="http://schemas.openxmlformats.org/officeDocument/2006/relationships/image"/><Relationship Id="rId5" Target="../media/image113.jpeg" Type="http://schemas.openxmlformats.org/officeDocument/2006/relationships/image"/><Relationship Id="rId6" Target="../media/image114.jpeg" Type="http://schemas.openxmlformats.org/officeDocument/2006/relationships/image"/></Relationships>
</file>

<file path=ppt/slides/_rels/slide4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6.jpeg" Type="http://schemas.openxmlformats.org/officeDocument/2006/relationships/image"/><Relationship Id="rId4" Target="../media/image115.jpeg" Type="http://schemas.openxmlformats.org/officeDocument/2006/relationships/image"/><Relationship Id="rId5" Target="../media/image116.jpeg" Type="http://schemas.openxmlformats.org/officeDocument/2006/relationships/image"/><Relationship Id="rId6" Target="../media/image117.jpeg" Type="http://schemas.openxmlformats.org/officeDocument/2006/relationships/image"/></Relationships>
</file>

<file path=ppt/slides/_rels/slide5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6.jpeg" Type="http://schemas.openxmlformats.org/officeDocument/2006/relationships/image"/><Relationship Id="rId4" Target="../media/image118.jpeg" Type="http://schemas.openxmlformats.org/officeDocument/2006/relationships/image"/><Relationship Id="rId5" Target="../media/image119.jpeg" Type="http://schemas.openxmlformats.org/officeDocument/2006/relationships/image"/><Relationship Id="rId6" Target="../media/image120.jpeg" Type="http://schemas.openxmlformats.org/officeDocument/2006/relationships/image"/><Relationship Id="rId7" Target="../media/image121.png" Type="http://schemas.openxmlformats.org/officeDocument/2006/relationships/image"/></Relationships>
</file>

<file path=ppt/slides/_rels/slide5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96.jpeg" Type="http://schemas.openxmlformats.org/officeDocument/2006/relationships/image"/><Relationship Id="rId4" Target="../media/image122.jpeg" Type="http://schemas.openxmlformats.org/officeDocument/2006/relationships/image"/><Relationship Id="rId5" Target="../media/image123.jpeg" Type="http://schemas.openxmlformats.org/officeDocument/2006/relationships/image"/></Relationships>
</file>

<file path=ppt/slides/_rels/slide5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4.jpeg" Type="http://schemas.openxmlformats.org/officeDocument/2006/relationships/image"/><Relationship Id="rId3" Target="../media/VAHHAWxGXic.mp4" Type="http://schemas.openxmlformats.org/officeDocument/2006/relationships/video"/><Relationship Id="rId4" Target="../media/VAHHAWxGXic.mp4" Type="http://schemas.microsoft.com/office/2007/relationships/media"/></Relationships>
</file>

<file path=ppt/slides/_rels/slide5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125.jpeg" Type="http://schemas.openxmlformats.org/officeDocument/2006/relationships/image"/><Relationship Id="rId4" Target="../media/image126.jpeg" Type="http://schemas.openxmlformats.org/officeDocument/2006/relationships/image"/><Relationship Id="rId5" Target="../media/image127.jpeg" Type="http://schemas.openxmlformats.org/officeDocument/2006/relationships/image"/><Relationship Id="rId6" Target="../media/image128.jpeg" Type="http://schemas.openxmlformats.org/officeDocument/2006/relationships/image"/><Relationship Id="rId7" Target="../media/image129.jpeg" Type="http://schemas.openxmlformats.org/officeDocument/2006/relationships/image"/></Relationships>
</file>

<file path=ppt/slides/_rels/slide5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5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5574794" y="7619993"/>
            <a:ext cx="2437734" cy="2468657"/>
          </a:xfrm>
          <a:custGeom>
            <a:avLst/>
            <a:gdLst/>
            <a:ahLst/>
            <a:cxnLst/>
            <a:rect r="r" b="b" t="t" l="l"/>
            <a:pathLst>
              <a:path h="2468657" w="2437734">
                <a:moveTo>
                  <a:pt x="0" y="0"/>
                </a:moveTo>
                <a:lnTo>
                  <a:pt x="2437734" y="0"/>
                </a:lnTo>
                <a:lnTo>
                  <a:pt x="2437734" y="2468657"/>
                </a:lnTo>
                <a:lnTo>
                  <a:pt x="0" y="246865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574794" y="0"/>
            <a:ext cx="2632250" cy="2011134"/>
          </a:xfrm>
          <a:custGeom>
            <a:avLst/>
            <a:gdLst/>
            <a:ahLst/>
            <a:cxnLst/>
            <a:rect r="r" b="b" t="t" l="l"/>
            <a:pathLst>
              <a:path h="2011134" w="2632250">
                <a:moveTo>
                  <a:pt x="0" y="0"/>
                </a:moveTo>
                <a:lnTo>
                  <a:pt x="2632250" y="0"/>
                </a:lnTo>
                <a:lnTo>
                  <a:pt x="2632250" y="2011134"/>
                </a:lnTo>
                <a:lnTo>
                  <a:pt x="0" y="20111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350" t="-12543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2987462" y="3325725"/>
            <a:ext cx="12375600" cy="6961275"/>
          </a:xfrm>
          <a:custGeom>
            <a:avLst/>
            <a:gdLst/>
            <a:ahLst/>
            <a:cxnLst/>
            <a:rect r="r" b="b" t="t" l="l"/>
            <a:pathLst>
              <a:path h="6961275" w="12375600">
                <a:moveTo>
                  <a:pt x="0" y="0"/>
                </a:moveTo>
                <a:lnTo>
                  <a:pt x="12375600" y="0"/>
                </a:lnTo>
                <a:lnTo>
                  <a:pt x="12375600" y="6961275"/>
                </a:lnTo>
                <a:lnTo>
                  <a:pt x="0" y="69612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0" y="23133"/>
            <a:ext cx="2812505" cy="2106567"/>
          </a:xfrm>
          <a:custGeom>
            <a:avLst/>
            <a:gdLst/>
            <a:ahLst/>
            <a:cxnLst/>
            <a:rect r="r" b="b" t="t" l="l"/>
            <a:pathLst>
              <a:path h="2106567" w="2812505">
                <a:moveTo>
                  <a:pt x="0" y="0"/>
                </a:moveTo>
                <a:lnTo>
                  <a:pt x="2812505" y="0"/>
                </a:lnTo>
                <a:lnTo>
                  <a:pt x="2812505" y="2106566"/>
                </a:lnTo>
                <a:lnTo>
                  <a:pt x="0" y="210656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701608" y="659522"/>
            <a:ext cx="17792946" cy="22804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78"/>
              </a:lnSpc>
            </a:pPr>
            <a:r>
              <a:rPr lang="en-US" sz="4342" spc="-26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Publiczna prezentacja wyników autoewaluacji </a:t>
            </a:r>
          </a:p>
          <a:p>
            <a:pPr algn="ctr">
              <a:lnSpc>
                <a:spcPts val="6078"/>
              </a:lnSpc>
            </a:pPr>
            <a:r>
              <a:rPr lang="en-US" sz="4342" spc="-26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Szkoły Promującej Zdrowie </a:t>
            </a:r>
          </a:p>
          <a:p>
            <a:pPr algn="ctr">
              <a:lnSpc>
                <a:spcPts val="6078"/>
              </a:lnSpc>
            </a:pPr>
            <a:r>
              <a:rPr lang="en-US" sz="4342" spc="-26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w  Zespole Szkolno - Przedszkolnym nr 2 w Legionowie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852486" y="140490"/>
            <a:ext cx="6912249" cy="10006020"/>
          </a:xfrm>
          <a:custGeom>
            <a:avLst/>
            <a:gdLst/>
            <a:ahLst/>
            <a:cxnLst/>
            <a:rect r="r" b="b" t="t" l="l"/>
            <a:pathLst>
              <a:path h="10006020" w="6912249">
                <a:moveTo>
                  <a:pt x="0" y="0"/>
                </a:moveTo>
                <a:lnTo>
                  <a:pt x="6912249" y="0"/>
                </a:lnTo>
                <a:lnTo>
                  <a:pt x="6912249" y="10006020"/>
                </a:lnTo>
                <a:lnTo>
                  <a:pt x="0" y="100060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4">
            <a:alphaModFix amt="60000"/>
          </a:blip>
          <a:srcRect l="0" t="0" r="0" b="0"/>
          <a:stretch>
            <a:fillRect/>
          </a:stretch>
        </p:blipFill>
        <p:spPr>
          <a:xfrm flipH="false" flipV="false" rot="0">
            <a:off x="13781967" y="6000057"/>
            <a:ext cx="3898534" cy="3625637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-133514" y="3434682"/>
            <a:ext cx="8613379" cy="35337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35"/>
              </a:lnSpc>
            </a:pPr>
            <a:r>
              <a:rPr lang="en-US" sz="4841" spc="-29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Krajowy Certyfikat  </a:t>
            </a:r>
          </a:p>
          <a:p>
            <a:pPr algn="ctr">
              <a:lnSpc>
                <a:spcPts val="9635"/>
              </a:lnSpc>
            </a:pPr>
            <a:r>
              <a:rPr lang="en-US" sz="4841" spc="-29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Szkoły Promującej Zdrowie</a:t>
            </a:r>
          </a:p>
          <a:p>
            <a:pPr algn="ctr">
              <a:lnSpc>
                <a:spcPts val="9635"/>
              </a:lnSpc>
            </a:pPr>
            <a:r>
              <a:rPr lang="en-US" sz="4841" spc="-29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2021 r.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305030" y="5618210"/>
            <a:ext cx="16791328" cy="0"/>
          </a:xfrm>
          <a:prstGeom prst="line">
            <a:avLst/>
          </a:prstGeom>
          <a:ln cap="flat" w="76200">
            <a:solidFill>
              <a:srgbClr val="8C7753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4" id="4"/>
          <p:cNvSpPr/>
          <p:nvPr/>
        </p:nvSpPr>
        <p:spPr>
          <a:xfrm>
            <a:off x="617904" y="3610500"/>
            <a:ext cx="0" cy="2007747"/>
          </a:xfrm>
          <a:prstGeom prst="line">
            <a:avLst/>
          </a:prstGeom>
          <a:ln cap="rnd" w="19050">
            <a:solidFill>
              <a:srgbClr val="8C7753"/>
            </a:solidFill>
            <a:prstDash val="solid"/>
            <a:headEnd type="oval" len="lg" w="lg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3831513" y="5606532"/>
            <a:ext cx="0" cy="2007747"/>
          </a:xfrm>
          <a:prstGeom prst="line">
            <a:avLst/>
          </a:prstGeom>
          <a:ln cap="rnd" w="19050">
            <a:solidFill>
              <a:srgbClr val="8C7753"/>
            </a:solidFill>
            <a:prstDash val="solid"/>
            <a:headEnd type="none" len="sm" w="sm"/>
            <a:tailEnd type="oval" len="lg" w="lg"/>
          </a:ln>
        </p:spPr>
      </p:sp>
      <p:sp>
        <p:nvSpPr>
          <p:cNvPr name="AutoShape 6" id="6"/>
          <p:cNvSpPr/>
          <p:nvPr/>
        </p:nvSpPr>
        <p:spPr>
          <a:xfrm>
            <a:off x="7720970" y="3610500"/>
            <a:ext cx="0" cy="2007747"/>
          </a:xfrm>
          <a:prstGeom prst="line">
            <a:avLst/>
          </a:prstGeom>
          <a:ln cap="rnd" w="19050">
            <a:solidFill>
              <a:srgbClr val="8C7753"/>
            </a:solidFill>
            <a:prstDash val="solid"/>
            <a:headEnd type="oval" len="lg" w="lg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0934579" y="5606532"/>
            <a:ext cx="0" cy="2007747"/>
          </a:xfrm>
          <a:prstGeom prst="line">
            <a:avLst/>
          </a:prstGeom>
          <a:ln cap="rnd" w="19050">
            <a:solidFill>
              <a:srgbClr val="8C7753"/>
            </a:solidFill>
            <a:prstDash val="solid"/>
            <a:headEnd type="none" len="sm" w="sm"/>
            <a:tailEnd type="oval" len="lg" w="lg"/>
          </a:ln>
        </p:spPr>
      </p:sp>
      <p:pic>
        <p:nvPicPr>
          <p:cNvPr name="Picture 8" id="8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0" y="8201025"/>
            <a:ext cx="3813985" cy="1983272"/>
          </a:xfrm>
          <a:prstGeom prst="rect">
            <a:avLst/>
          </a:prstGeom>
        </p:spPr>
      </p:pic>
      <p:sp>
        <p:nvSpPr>
          <p:cNvPr name="TextBox 9" id="9"/>
          <p:cNvSpPr txBox="true"/>
          <p:nvPr/>
        </p:nvSpPr>
        <p:spPr>
          <a:xfrm rot="0">
            <a:off x="945444" y="3397619"/>
            <a:ext cx="3070398" cy="521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45"/>
              </a:lnSpc>
              <a:spcBef>
                <a:spcPct val="0"/>
              </a:spcBef>
            </a:pPr>
            <a:r>
              <a:rPr lang="en-US" b="true" sz="3103">
                <a:solidFill>
                  <a:srgbClr val="8C7753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Standard I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4162984" y="6645008"/>
            <a:ext cx="3070398" cy="521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45"/>
              </a:lnSpc>
              <a:spcBef>
                <a:spcPct val="0"/>
              </a:spcBef>
            </a:pPr>
            <a:r>
              <a:rPr lang="en-US" b="true" sz="3103">
                <a:solidFill>
                  <a:srgbClr val="8C7753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Standard II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056008" y="3397619"/>
            <a:ext cx="3070398" cy="521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45"/>
              </a:lnSpc>
              <a:spcBef>
                <a:spcPct val="0"/>
              </a:spcBef>
            </a:pPr>
            <a:r>
              <a:rPr lang="en-US" b="true" sz="3103">
                <a:solidFill>
                  <a:srgbClr val="8C7753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Standard III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269618" y="6645008"/>
            <a:ext cx="3893024" cy="521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45"/>
              </a:lnSpc>
              <a:spcBef>
                <a:spcPct val="0"/>
              </a:spcBef>
            </a:pPr>
            <a:r>
              <a:rPr lang="en-US" b="true" sz="3103">
                <a:solidFill>
                  <a:srgbClr val="8C7753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Standard IV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5162642" y="5891171"/>
            <a:ext cx="2949987" cy="5202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45"/>
              </a:lnSpc>
              <a:spcBef>
                <a:spcPct val="0"/>
              </a:spcBef>
            </a:pPr>
            <a:r>
              <a:rPr lang="en-US" b="true" sz="3103">
                <a:solidFill>
                  <a:srgbClr val="8C7753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Autoewaluacja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37089" y="480986"/>
            <a:ext cx="15587734" cy="14378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98"/>
              </a:lnSpc>
            </a:pPr>
            <a:r>
              <a:rPr lang="en-US" b="true" sz="4142" spc="-37">
                <a:solidFill>
                  <a:srgbClr val="331B0D"/>
                </a:solidFill>
                <a:latin typeface="Bogart Bold"/>
                <a:ea typeface="Bogart Bold"/>
                <a:cs typeface="Bogart Bold"/>
                <a:sym typeface="Bogart Bold"/>
              </a:rPr>
              <a:t>Autoewaluacji dokonaliśmy w IV standardach </a:t>
            </a:r>
          </a:p>
          <a:p>
            <a:pPr algn="ctr">
              <a:lnSpc>
                <a:spcPts val="5798"/>
              </a:lnSpc>
            </a:pPr>
            <a:r>
              <a:rPr lang="en-US" b="true" sz="4142" spc="-37">
                <a:solidFill>
                  <a:srgbClr val="331B0D"/>
                </a:solidFill>
                <a:latin typeface="Bogart Bold"/>
                <a:ea typeface="Bogart Bold"/>
                <a:cs typeface="Bogart Bold"/>
                <a:sym typeface="Bogart Bold"/>
              </a:rPr>
              <a:t>Szkoły Promującej Zdrowie</a:t>
            </a:r>
          </a:p>
        </p:txBody>
      </p:sp>
    </p:spTree>
  </p:cSld>
  <p:clrMapOvr>
    <a:masterClrMapping/>
  </p:clrMapOvr>
  <p:transition spd="fast">
    <p:wipe dir="l"/>
  </p:transition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164089" y="1861937"/>
            <a:ext cx="1107201" cy="1107201"/>
            <a:chOff x="0" y="0"/>
            <a:chExt cx="291608" cy="29160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91608" cy="291608"/>
            </a:xfrm>
            <a:custGeom>
              <a:avLst/>
              <a:gdLst/>
              <a:ahLst/>
              <a:cxnLst/>
              <a:rect r="r" b="b" t="t" l="l"/>
              <a:pathLst>
                <a:path h="291608" w="291608">
                  <a:moveTo>
                    <a:pt x="0" y="0"/>
                  </a:moveTo>
                  <a:lnTo>
                    <a:pt x="291608" y="0"/>
                  </a:lnTo>
                  <a:lnTo>
                    <a:pt x="291608" y="291608"/>
                  </a:lnTo>
                  <a:lnTo>
                    <a:pt x="0" y="291608"/>
                  </a:lnTo>
                  <a:close/>
                </a:path>
              </a:pathLst>
            </a:custGeom>
            <a:solidFill>
              <a:srgbClr val="FABDA9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76200"/>
              <a:ext cx="291608" cy="3678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599"/>
                </a:lnSpc>
                <a:spcBef>
                  <a:spcPct val="0"/>
                </a:spcBef>
              </a:pPr>
              <a:r>
                <a:rPr lang="en-US" b="true" sz="399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1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175230" y="5136188"/>
            <a:ext cx="1107201" cy="1107201"/>
            <a:chOff x="0" y="0"/>
            <a:chExt cx="291608" cy="29160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91608" cy="291608"/>
            </a:xfrm>
            <a:custGeom>
              <a:avLst/>
              <a:gdLst/>
              <a:ahLst/>
              <a:cxnLst/>
              <a:rect r="r" b="b" t="t" l="l"/>
              <a:pathLst>
                <a:path h="291608" w="291608">
                  <a:moveTo>
                    <a:pt x="0" y="0"/>
                  </a:moveTo>
                  <a:lnTo>
                    <a:pt x="291608" y="0"/>
                  </a:lnTo>
                  <a:lnTo>
                    <a:pt x="291608" y="291608"/>
                  </a:lnTo>
                  <a:lnTo>
                    <a:pt x="0" y="291608"/>
                  </a:lnTo>
                  <a:close/>
                </a:path>
              </a:pathLst>
            </a:custGeom>
            <a:solidFill>
              <a:srgbClr val="FABDA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76200"/>
              <a:ext cx="291608" cy="3678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599"/>
                </a:lnSpc>
                <a:spcBef>
                  <a:spcPct val="0"/>
                </a:spcBef>
              </a:pPr>
              <a:r>
                <a:rPr lang="en-US" b="true" sz="399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3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106607" y="3467061"/>
            <a:ext cx="1107201" cy="1107201"/>
            <a:chOff x="0" y="0"/>
            <a:chExt cx="291608" cy="29160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91608" cy="291608"/>
            </a:xfrm>
            <a:custGeom>
              <a:avLst/>
              <a:gdLst/>
              <a:ahLst/>
              <a:cxnLst/>
              <a:rect r="r" b="b" t="t" l="l"/>
              <a:pathLst>
                <a:path h="291608" w="291608">
                  <a:moveTo>
                    <a:pt x="0" y="0"/>
                  </a:moveTo>
                  <a:lnTo>
                    <a:pt x="291608" y="0"/>
                  </a:lnTo>
                  <a:lnTo>
                    <a:pt x="291608" y="291608"/>
                  </a:lnTo>
                  <a:lnTo>
                    <a:pt x="0" y="291608"/>
                  </a:lnTo>
                  <a:close/>
                </a:path>
              </a:pathLst>
            </a:custGeom>
            <a:solidFill>
              <a:srgbClr val="FABDA9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76200"/>
              <a:ext cx="291608" cy="3678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599"/>
                </a:lnSpc>
                <a:spcBef>
                  <a:spcPct val="0"/>
                </a:spcBef>
              </a:pPr>
              <a:r>
                <a:rPr lang="en-US" b="true" sz="399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2</a:t>
              </a:r>
            </a:p>
          </p:txBody>
        </p:sp>
      </p:grpSp>
      <p:pic>
        <p:nvPicPr>
          <p:cNvPr name="Picture 12" id="12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0" y="4850486"/>
            <a:ext cx="3320415" cy="1660208"/>
          </a:xfrm>
          <a:prstGeom prst="rect">
            <a:avLst/>
          </a:prstGeom>
        </p:spPr>
      </p:pic>
      <p:pic>
        <p:nvPicPr>
          <p:cNvPr name="Picture 13" id="13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0" y="1530350"/>
            <a:ext cx="3320415" cy="1660208"/>
          </a:xfrm>
          <a:prstGeom prst="rect">
            <a:avLst/>
          </a:prstGeom>
        </p:spPr>
      </p:pic>
      <p:pic>
        <p:nvPicPr>
          <p:cNvPr name="Picture 14" id="14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0" y="3190557"/>
            <a:ext cx="3320415" cy="1660208"/>
          </a:xfrm>
          <a:prstGeom prst="rect">
            <a:avLst/>
          </a:prstGeom>
        </p:spPr>
      </p:pic>
      <p:grpSp>
        <p:nvGrpSpPr>
          <p:cNvPr name="Group 15" id="15"/>
          <p:cNvGrpSpPr/>
          <p:nvPr/>
        </p:nvGrpSpPr>
        <p:grpSpPr>
          <a:xfrm rot="0">
            <a:off x="9715834" y="5556475"/>
            <a:ext cx="1107201" cy="1107201"/>
            <a:chOff x="0" y="0"/>
            <a:chExt cx="291608" cy="291608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291608" cy="291608"/>
            </a:xfrm>
            <a:custGeom>
              <a:avLst/>
              <a:gdLst/>
              <a:ahLst/>
              <a:cxnLst/>
              <a:rect r="r" b="b" t="t" l="l"/>
              <a:pathLst>
                <a:path h="291608" w="291608">
                  <a:moveTo>
                    <a:pt x="0" y="0"/>
                  </a:moveTo>
                  <a:lnTo>
                    <a:pt x="291608" y="0"/>
                  </a:lnTo>
                  <a:lnTo>
                    <a:pt x="291608" y="291608"/>
                  </a:lnTo>
                  <a:lnTo>
                    <a:pt x="0" y="291608"/>
                  </a:lnTo>
                  <a:close/>
                </a:path>
              </a:pathLst>
            </a:custGeom>
            <a:solidFill>
              <a:srgbClr val="FABDA9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76200"/>
              <a:ext cx="291608" cy="3678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599"/>
                </a:lnSpc>
                <a:spcBef>
                  <a:spcPct val="0"/>
                </a:spcBef>
              </a:pPr>
              <a:r>
                <a:rPr lang="en-US" b="true" sz="399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4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9720246" y="8798114"/>
            <a:ext cx="1107201" cy="1107201"/>
            <a:chOff x="0" y="0"/>
            <a:chExt cx="291608" cy="29160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291608" cy="291608"/>
            </a:xfrm>
            <a:custGeom>
              <a:avLst/>
              <a:gdLst/>
              <a:ahLst/>
              <a:cxnLst/>
              <a:rect r="r" b="b" t="t" l="l"/>
              <a:pathLst>
                <a:path h="291608" w="291608">
                  <a:moveTo>
                    <a:pt x="0" y="0"/>
                  </a:moveTo>
                  <a:lnTo>
                    <a:pt x="291608" y="0"/>
                  </a:lnTo>
                  <a:lnTo>
                    <a:pt x="291608" y="291608"/>
                  </a:lnTo>
                  <a:lnTo>
                    <a:pt x="0" y="291608"/>
                  </a:lnTo>
                  <a:close/>
                </a:path>
              </a:pathLst>
            </a:custGeom>
            <a:solidFill>
              <a:srgbClr val="FABDA9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76200"/>
              <a:ext cx="291608" cy="3678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599"/>
                </a:lnSpc>
                <a:spcBef>
                  <a:spcPct val="0"/>
                </a:spcBef>
              </a:pPr>
              <a:r>
                <a:rPr lang="en-US" b="true" sz="399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6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9720246" y="7176285"/>
            <a:ext cx="1107201" cy="1107201"/>
            <a:chOff x="0" y="0"/>
            <a:chExt cx="291608" cy="291608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291608" cy="291608"/>
            </a:xfrm>
            <a:custGeom>
              <a:avLst/>
              <a:gdLst/>
              <a:ahLst/>
              <a:cxnLst/>
              <a:rect r="r" b="b" t="t" l="l"/>
              <a:pathLst>
                <a:path h="291608" w="291608">
                  <a:moveTo>
                    <a:pt x="0" y="0"/>
                  </a:moveTo>
                  <a:lnTo>
                    <a:pt x="291608" y="0"/>
                  </a:lnTo>
                  <a:lnTo>
                    <a:pt x="291608" y="291608"/>
                  </a:lnTo>
                  <a:lnTo>
                    <a:pt x="0" y="291608"/>
                  </a:lnTo>
                  <a:close/>
                </a:path>
              </a:pathLst>
            </a:custGeom>
            <a:solidFill>
              <a:srgbClr val="FABDA9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76200"/>
              <a:ext cx="291608" cy="3678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599"/>
                </a:lnSpc>
                <a:spcBef>
                  <a:spcPct val="0"/>
                </a:spcBef>
              </a:pPr>
              <a:r>
                <a:rPr lang="en-US" b="true" sz="399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5</a:t>
              </a:r>
            </a:p>
          </p:txBody>
        </p:sp>
      </p:grpSp>
      <p:pic>
        <p:nvPicPr>
          <p:cNvPr name="Picture 24" id="24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8613639" y="6899782"/>
            <a:ext cx="3320415" cy="1660208"/>
          </a:xfrm>
          <a:prstGeom prst="rect">
            <a:avLst/>
          </a:prstGeom>
        </p:spPr>
      </p:pic>
      <p:pic>
        <p:nvPicPr>
          <p:cNvPr name="Picture 25" id="25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8508769" y="5279971"/>
            <a:ext cx="3320415" cy="1660208"/>
          </a:xfrm>
          <a:prstGeom prst="rect">
            <a:avLst/>
          </a:prstGeom>
        </p:spPr>
      </p:pic>
      <p:pic>
        <p:nvPicPr>
          <p:cNvPr name="Picture 26" id="26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8303785" y="8521611"/>
            <a:ext cx="3320415" cy="1660208"/>
          </a:xfrm>
          <a:prstGeom prst="rect">
            <a:avLst/>
          </a:prstGeom>
        </p:spPr>
      </p:pic>
      <p:sp>
        <p:nvSpPr>
          <p:cNvPr name="TextBox 27" id="27"/>
          <p:cNvSpPr txBox="true"/>
          <p:nvPr/>
        </p:nvSpPr>
        <p:spPr>
          <a:xfrm rot="0">
            <a:off x="1152306" y="363778"/>
            <a:ext cx="15587734" cy="8625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58"/>
              </a:lnSpc>
            </a:pPr>
            <a:r>
              <a:rPr lang="en-US" b="true" sz="5041" spc="-45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533CD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Uczestnicy badania: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2932320" y="2251072"/>
            <a:ext cx="7341526" cy="450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3499" b="true">
                <a:solidFill>
                  <a:srgbClr val="331B0D"/>
                </a:solidFill>
                <a:latin typeface="Bogart Bold"/>
                <a:ea typeface="Bogart Bold"/>
                <a:cs typeface="Bogart Bold"/>
                <a:sym typeface="Bogart Bold"/>
              </a:rPr>
              <a:t>Uczniowie klas trzecich: 43 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2932320" y="3865721"/>
            <a:ext cx="8283900" cy="4749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99"/>
              </a:lnSpc>
            </a:pPr>
            <a:r>
              <a:rPr lang="en-US" sz="3699" b="true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Pracownicy niepedagogiczni: 27 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2932320" y="5416089"/>
            <a:ext cx="6480545" cy="462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9"/>
              </a:lnSpc>
            </a:pPr>
            <a:r>
              <a:rPr lang="en-US" sz="3599" b="true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Nauczyciele: 76 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1364093" y="5928782"/>
            <a:ext cx="6480545" cy="4387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99"/>
              </a:lnSpc>
            </a:pPr>
            <a:r>
              <a:rPr lang="en-US" sz="3399" b="true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Uczniowie klas piątych: 52 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1463006" y="7652573"/>
            <a:ext cx="6824994" cy="4387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99"/>
              </a:lnSpc>
            </a:pPr>
            <a:r>
              <a:rPr lang="en-US" sz="3399" b="true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Uczniowie klas siódmych: 88 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1624200" y="9121964"/>
            <a:ext cx="6480545" cy="424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99"/>
              </a:lnSpc>
            </a:pPr>
            <a:r>
              <a:rPr lang="en-US" sz="3199" b="true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Rodzice uczniów: 100</a:t>
            </a:r>
          </a:p>
        </p:txBody>
      </p:sp>
    </p:spTree>
  </p:cSld>
  <p:clrMapOvr>
    <a:masterClrMapping/>
  </p:clrMapOvr>
  <p:transition spd="fast">
    <p:wipe dir="l"/>
  </p:transition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0"/>
            <a:ext cx="7715444" cy="1543050"/>
            <a:chOff x="0" y="0"/>
            <a:chExt cx="2032051" cy="4064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32051" cy="406400"/>
            </a:xfrm>
            <a:custGeom>
              <a:avLst/>
              <a:gdLst/>
              <a:ahLst/>
              <a:cxnLst/>
              <a:rect r="r" b="b" t="t" l="l"/>
              <a:pathLst>
                <a:path h="406400" w="2032051">
                  <a:moveTo>
                    <a:pt x="1828851" y="0"/>
                  </a:moveTo>
                  <a:lnTo>
                    <a:pt x="0" y="0"/>
                  </a:lnTo>
                  <a:lnTo>
                    <a:pt x="0" y="406400"/>
                  </a:lnTo>
                  <a:lnTo>
                    <a:pt x="1828851" y="406400"/>
                  </a:lnTo>
                  <a:lnTo>
                    <a:pt x="2032051" y="203200"/>
                  </a:lnTo>
                  <a:lnTo>
                    <a:pt x="1828851" y="0"/>
                  </a:lnTo>
                  <a:close/>
                </a:path>
              </a:pathLst>
            </a:custGeom>
            <a:solidFill>
              <a:srgbClr val="8C7753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1917751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6925452" y="0"/>
            <a:ext cx="3811973" cy="1543050"/>
            <a:chOff x="0" y="0"/>
            <a:chExt cx="1003976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03976" cy="406400"/>
            </a:xfrm>
            <a:custGeom>
              <a:avLst/>
              <a:gdLst/>
              <a:ahLst/>
              <a:cxnLst/>
              <a:rect r="r" b="b" t="t" l="l"/>
              <a:pathLst>
                <a:path h="406400" w="1003976">
                  <a:moveTo>
                    <a:pt x="0" y="0"/>
                  </a:moveTo>
                  <a:lnTo>
                    <a:pt x="800776" y="0"/>
                  </a:lnTo>
                  <a:lnTo>
                    <a:pt x="1003976" y="203200"/>
                  </a:lnTo>
                  <a:lnTo>
                    <a:pt x="800776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80000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77800" y="-38100"/>
              <a:ext cx="749976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965601" y="0"/>
            <a:ext cx="3811973" cy="1543050"/>
            <a:chOff x="0" y="0"/>
            <a:chExt cx="1003976" cy="406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003976" cy="406400"/>
            </a:xfrm>
            <a:custGeom>
              <a:avLst/>
              <a:gdLst/>
              <a:ahLst/>
              <a:cxnLst/>
              <a:rect r="r" b="b" t="t" l="l"/>
              <a:pathLst>
                <a:path h="406400" w="1003976">
                  <a:moveTo>
                    <a:pt x="0" y="0"/>
                  </a:moveTo>
                  <a:lnTo>
                    <a:pt x="800776" y="0"/>
                  </a:lnTo>
                  <a:lnTo>
                    <a:pt x="1003976" y="203200"/>
                  </a:lnTo>
                  <a:lnTo>
                    <a:pt x="800776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60000"/>
              </a:srgbClr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177800" y="-38100"/>
              <a:ext cx="749976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2956079" y="0"/>
            <a:ext cx="6568886" cy="1543050"/>
            <a:chOff x="0" y="0"/>
            <a:chExt cx="1730077" cy="4064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730077" cy="406400"/>
            </a:xfrm>
            <a:custGeom>
              <a:avLst/>
              <a:gdLst/>
              <a:ahLst/>
              <a:cxnLst/>
              <a:rect r="r" b="b" t="t" l="l"/>
              <a:pathLst>
                <a:path h="406400" w="1730077">
                  <a:moveTo>
                    <a:pt x="0" y="0"/>
                  </a:moveTo>
                  <a:lnTo>
                    <a:pt x="1526877" y="0"/>
                  </a:lnTo>
                  <a:lnTo>
                    <a:pt x="1730077" y="203200"/>
                  </a:lnTo>
                  <a:lnTo>
                    <a:pt x="152687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40000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177800" y="-38100"/>
              <a:ext cx="1476077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sp>
        <p:nvSpPr>
          <p:cNvPr name="AutoShape 15" id="15"/>
          <p:cNvSpPr/>
          <p:nvPr/>
        </p:nvSpPr>
        <p:spPr>
          <a:xfrm>
            <a:off x="3251237" y="1470910"/>
            <a:ext cx="0" cy="1860625"/>
          </a:xfrm>
          <a:prstGeom prst="line">
            <a:avLst/>
          </a:prstGeom>
          <a:ln cap="flat" w="38100">
            <a:solidFill>
              <a:srgbClr val="8C7753"/>
            </a:solidFill>
            <a:prstDash val="solid"/>
            <a:headEnd type="none" len="sm" w="sm"/>
            <a:tailEnd type="arrow" len="sm" w="med"/>
          </a:ln>
        </p:spPr>
      </p:sp>
      <p:pic>
        <p:nvPicPr>
          <p:cNvPr name="Picture 16" id="16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13477513" y="5143500"/>
            <a:ext cx="4449317" cy="4758627"/>
          </a:xfrm>
          <a:prstGeom prst="rect">
            <a:avLst/>
          </a:prstGeom>
        </p:spPr>
      </p:pic>
      <p:sp>
        <p:nvSpPr>
          <p:cNvPr name="TextBox 17" id="17"/>
          <p:cNvSpPr txBox="true"/>
          <p:nvPr/>
        </p:nvSpPr>
        <p:spPr>
          <a:xfrm rot="0">
            <a:off x="1454271" y="375919"/>
            <a:ext cx="4806902" cy="7054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FFFFFF"/>
                </a:solidFill>
                <a:latin typeface="Bogart"/>
                <a:ea typeface="Bogart"/>
                <a:cs typeface="Bogart"/>
                <a:sym typeface="Bogart"/>
              </a:rPr>
              <a:t>Standard Pierwszy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31861" y="3349202"/>
            <a:ext cx="14779104" cy="20603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5599"/>
              </a:lnSpc>
              <a:spcBef>
                <a:spcPct val="0"/>
              </a:spcBef>
            </a:pPr>
            <a:r>
              <a:rPr lang="en-US" sz="3499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Koncepcja pracy szkoły, jej struktura  </a:t>
            </a:r>
            <a:r>
              <a:rPr lang="en-US" sz="3499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i organizacja sprzyjają uczestnictwu społeczności szkolnej w realizacji działań w zakresie promocji zdrowia oraz ich skuteczności i długofalowości tych działań.</a:t>
            </a:r>
          </a:p>
        </p:txBody>
      </p:sp>
    </p:spTree>
  </p:cSld>
  <p:clrMapOvr>
    <a:masterClrMapping/>
  </p:clrMapOvr>
  <p:transition spd="fast">
    <p:wipe dir="l"/>
  </p:transition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024760" y="0"/>
            <a:ext cx="13786304" cy="6463419"/>
          </a:xfrm>
          <a:custGeom>
            <a:avLst/>
            <a:gdLst/>
            <a:ahLst/>
            <a:cxnLst/>
            <a:rect r="r" b="b" t="t" l="l"/>
            <a:pathLst>
              <a:path h="6463419" w="13786304">
                <a:moveTo>
                  <a:pt x="0" y="0"/>
                </a:moveTo>
                <a:lnTo>
                  <a:pt x="13786303" y="0"/>
                </a:lnTo>
                <a:lnTo>
                  <a:pt x="13786303" y="6463419"/>
                </a:lnTo>
                <a:lnTo>
                  <a:pt x="0" y="64634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13502" r="-4408" b="-21842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1889" y="9078844"/>
            <a:ext cx="18240140" cy="902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80"/>
              </a:lnSpc>
              <a:spcBef>
                <a:spcPct val="0"/>
              </a:spcBef>
            </a:pPr>
            <a:r>
              <a:rPr lang="en-US" b="true" sz="2300">
                <a:solidFill>
                  <a:srgbClr val="331B0D"/>
                </a:solidFill>
                <a:latin typeface="Bogart Bold"/>
                <a:ea typeface="Bogart Bold"/>
                <a:cs typeface="Bogart Bold"/>
                <a:sym typeface="Bogart Bold"/>
              </a:rPr>
              <a:t>Problem priorytetowy</a:t>
            </a:r>
            <a:r>
              <a:rPr lang="en-US" sz="230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: Szkoła w wysokim stopniu realizuje założenia Szkoły Promującej Zdrowie, jednak wskazane jest wzmocnienie działań systemowych oraz usprawnienie przepływu informacji, szczególnie w obszarze zdrowia pracowników i szkoleń.   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1889" y="8443143"/>
            <a:ext cx="7853934" cy="5105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19"/>
              </a:lnSpc>
              <a:spcBef>
                <a:spcPct val="0"/>
              </a:spcBef>
            </a:pPr>
            <a:r>
              <a:rPr lang="en-US" sz="26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Średnia liczba punktów dla standardu I to: </a:t>
            </a:r>
            <a:r>
              <a:rPr lang="en-US" b="true" sz="26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4,4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813977" y="6425319"/>
            <a:ext cx="4090409" cy="1544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Uwzględnienie promocji zdrowia w dokumentach oraz pracy 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 i życiu szkoły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551122" y="6453258"/>
            <a:ext cx="3660837" cy="763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Struktura dla realizacji programu SzPZ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917911" y="6425319"/>
            <a:ext cx="3915359" cy="1544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Szkolenia, systematyczne informowanie i dostępność informacji na temat koncepcji SzPZ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951622" y="6425319"/>
            <a:ext cx="4166373" cy="1153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Planowanie i ewaluacja działań w zakresie promocji zdrowia oraz ich dokumentowanie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0"/>
            <a:ext cx="5037160" cy="1543050"/>
            <a:chOff x="0" y="0"/>
            <a:chExt cx="1326659" cy="4064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326659" cy="406400"/>
            </a:xfrm>
            <a:custGeom>
              <a:avLst/>
              <a:gdLst/>
              <a:ahLst/>
              <a:cxnLst/>
              <a:rect r="r" b="b" t="t" l="l"/>
              <a:pathLst>
                <a:path h="406400" w="1326659">
                  <a:moveTo>
                    <a:pt x="1123459" y="0"/>
                  </a:moveTo>
                  <a:lnTo>
                    <a:pt x="0" y="0"/>
                  </a:lnTo>
                  <a:lnTo>
                    <a:pt x="0" y="406400"/>
                  </a:lnTo>
                  <a:lnTo>
                    <a:pt x="1123459" y="406400"/>
                  </a:lnTo>
                  <a:lnTo>
                    <a:pt x="1326659" y="203200"/>
                  </a:lnTo>
                  <a:lnTo>
                    <a:pt x="1123459" y="0"/>
                  </a:lnTo>
                  <a:close/>
                </a:path>
              </a:pathLst>
            </a:custGeom>
            <a:solidFill>
              <a:srgbClr val="8C7753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1212359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4308554" y="0"/>
            <a:ext cx="6554883" cy="1543050"/>
            <a:chOff x="0" y="0"/>
            <a:chExt cx="1726389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726389" cy="406400"/>
            </a:xfrm>
            <a:custGeom>
              <a:avLst/>
              <a:gdLst/>
              <a:ahLst/>
              <a:cxnLst/>
              <a:rect r="r" b="b" t="t" l="l"/>
              <a:pathLst>
                <a:path h="406400" w="1726389">
                  <a:moveTo>
                    <a:pt x="0" y="0"/>
                  </a:moveTo>
                  <a:lnTo>
                    <a:pt x="1523189" y="0"/>
                  </a:lnTo>
                  <a:lnTo>
                    <a:pt x="1726389" y="203200"/>
                  </a:lnTo>
                  <a:lnTo>
                    <a:pt x="1523189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80000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77800" y="-38100"/>
              <a:ext cx="1472389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104949" y="0"/>
            <a:ext cx="4190009" cy="1543050"/>
            <a:chOff x="0" y="0"/>
            <a:chExt cx="1103541" cy="406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103541" cy="406400"/>
            </a:xfrm>
            <a:custGeom>
              <a:avLst/>
              <a:gdLst/>
              <a:ahLst/>
              <a:cxnLst/>
              <a:rect r="r" b="b" t="t" l="l"/>
              <a:pathLst>
                <a:path h="406400" w="1103541">
                  <a:moveTo>
                    <a:pt x="0" y="0"/>
                  </a:moveTo>
                  <a:lnTo>
                    <a:pt x="900341" y="0"/>
                  </a:lnTo>
                  <a:lnTo>
                    <a:pt x="1103541" y="203200"/>
                  </a:lnTo>
                  <a:lnTo>
                    <a:pt x="90034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60000"/>
              </a:srgbClr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177800" y="-38100"/>
              <a:ext cx="849541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3473464" y="0"/>
            <a:ext cx="6051501" cy="1543050"/>
            <a:chOff x="0" y="0"/>
            <a:chExt cx="1593811" cy="4064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593811" cy="406400"/>
            </a:xfrm>
            <a:custGeom>
              <a:avLst/>
              <a:gdLst/>
              <a:ahLst/>
              <a:cxnLst/>
              <a:rect r="r" b="b" t="t" l="l"/>
              <a:pathLst>
                <a:path h="406400" w="1593811">
                  <a:moveTo>
                    <a:pt x="0" y="0"/>
                  </a:moveTo>
                  <a:lnTo>
                    <a:pt x="1390611" y="0"/>
                  </a:lnTo>
                  <a:lnTo>
                    <a:pt x="1593811" y="203200"/>
                  </a:lnTo>
                  <a:lnTo>
                    <a:pt x="139061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40000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177800" y="-38100"/>
              <a:ext cx="1339811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sp>
        <p:nvSpPr>
          <p:cNvPr name="AutoShape 15" id="15"/>
          <p:cNvSpPr/>
          <p:nvPr/>
        </p:nvSpPr>
        <p:spPr>
          <a:xfrm>
            <a:off x="7011657" y="1543050"/>
            <a:ext cx="0" cy="705817"/>
          </a:xfrm>
          <a:prstGeom prst="line">
            <a:avLst/>
          </a:prstGeom>
          <a:ln cap="flat" w="38100">
            <a:solidFill>
              <a:srgbClr val="8C7753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16" id="16"/>
          <p:cNvSpPr/>
          <p:nvPr/>
        </p:nvSpPr>
        <p:spPr>
          <a:xfrm flipH="false" flipV="false" rot="0">
            <a:off x="5912166" y="5523276"/>
            <a:ext cx="5771259" cy="3153592"/>
          </a:xfrm>
          <a:custGeom>
            <a:avLst/>
            <a:gdLst/>
            <a:ahLst/>
            <a:cxnLst/>
            <a:rect r="r" b="b" t="t" l="l"/>
            <a:pathLst>
              <a:path h="3153592" w="5771259">
                <a:moveTo>
                  <a:pt x="0" y="0"/>
                </a:moveTo>
                <a:lnTo>
                  <a:pt x="5771259" y="0"/>
                </a:lnTo>
                <a:lnTo>
                  <a:pt x="5771259" y="3153592"/>
                </a:lnTo>
                <a:lnTo>
                  <a:pt x="0" y="31535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358" t="0" r="-2358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5455167" y="400684"/>
            <a:ext cx="4823380" cy="7054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FFFFFF"/>
                </a:solidFill>
                <a:latin typeface="Bogart"/>
                <a:ea typeface="Bogart"/>
                <a:cs typeface="Bogart"/>
                <a:sym typeface="Bogart"/>
              </a:rPr>
              <a:t>Standard Drugi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594113" y="2289676"/>
            <a:ext cx="13346562" cy="24396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59"/>
              </a:lnSpc>
            </a:pPr>
            <a:r>
              <a:rPr lang="en-US" sz="4099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Klimat społeczny szkoły sprzyja zdrowiu  </a:t>
            </a:r>
          </a:p>
          <a:p>
            <a:pPr algn="ctr" marL="0" indent="0" lvl="0">
              <a:lnSpc>
                <a:spcPts val="6559"/>
              </a:lnSpc>
              <a:spcBef>
                <a:spcPct val="0"/>
              </a:spcBef>
            </a:pPr>
            <a:r>
              <a:rPr lang="en-US" sz="4099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i dobremu samopoczuciu uczniów, nauczycieli i innych pracowników szkoły oraz rodziców uczniów  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716023" y="9201150"/>
            <a:ext cx="16855955" cy="4978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Badanie klimatu społecznego szkoły z perspektywy różnych grup jej społeczności za pomocą ankiet.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28700" y="404746"/>
            <a:ext cx="10114043" cy="7176824"/>
          </a:xfrm>
          <a:custGeom>
            <a:avLst/>
            <a:gdLst/>
            <a:ahLst/>
            <a:cxnLst/>
            <a:rect r="r" b="b" t="t" l="l"/>
            <a:pathLst>
              <a:path h="7176824" w="10114043">
                <a:moveTo>
                  <a:pt x="0" y="0"/>
                </a:moveTo>
                <a:lnTo>
                  <a:pt x="10114043" y="0"/>
                </a:lnTo>
                <a:lnTo>
                  <a:pt x="10114043" y="7176823"/>
                </a:lnTo>
                <a:lnTo>
                  <a:pt x="0" y="71768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-2283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23930" y="8504873"/>
            <a:ext cx="18240140" cy="1421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840"/>
              </a:lnSpc>
              <a:spcBef>
                <a:spcPct val="0"/>
              </a:spcBef>
            </a:pPr>
            <a:r>
              <a:rPr lang="en-US" b="true" sz="2400">
                <a:solidFill>
                  <a:srgbClr val="331B0D"/>
                </a:solidFill>
                <a:latin typeface="Bogart Bold"/>
                <a:ea typeface="Bogart Bold"/>
                <a:cs typeface="Bogart Bold"/>
                <a:sym typeface="Bogart Bold"/>
              </a:rPr>
              <a:t>Problem priorytetowy</a:t>
            </a:r>
            <a:r>
              <a:rPr lang="en-US" sz="2400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: Realizowane w szkole działania wymagają dalszego wzmocnienia, w szczególności w obszarze wspierania komunikacji między pracownikami oraz integracji i współpracy uczniów, których niedostateczny poziom sprzyja powstawaniu napięć i konfliktów rówieśniczych, a także wpływa na ograniczenie skuteczności działań prozdrowotnych  i wychowawczych.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1340844" y="4029858"/>
            <a:ext cx="6494353" cy="905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Średnia liczba punktów dla standardu II dla wszystkich badanych grup: </a:t>
            </a:r>
            <a:r>
              <a:rPr lang="en-US" b="true" sz="25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4,2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85769" y="7363129"/>
            <a:ext cx="1348978" cy="3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Uczniowie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4318590" y="7363129"/>
            <a:ext cx="1533823" cy="3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Nauczyciele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078709" y="7363129"/>
            <a:ext cx="3300768" cy="7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Pracownicy niepedagogiczni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608077" y="7363129"/>
            <a:ext cx="1037927" cy="3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Rodzice</a:t>
            </a:r>
          </a:p>
        </p:txBody>
      </p:sp>
    </p:spTree>
  </p:cSld>
  <p:clrMapOvr>
    <a:masterClrMapping/>
  </p:clrMapOvr>
  <p:transition spd="fast">
    <p:wipe dir="l"/>
  </p:transition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166900" y="131627"/>
            <a:ext cx="7687888" cy="4229656"/>
            <a:chOff x="0" y="0"/>
            <a:chExt cx="3446506" cy="1896169"/>
          </a:xfrm>
        </p:grpSpPr>
        <p:sp>
          <p:nvSpPr>
            <p:cNvPr name="Freeform 4" id="4"/>
            <p:cNvSpPr/>
            <p:nvPr/>
          </p:nvSpPr>
          <p:spPr>
            <a:xfrm flipH="false" flipV="false" rot="-5400000">
              <a:off x="774371" y="-779008"/>
              <a:ext cx="1896170" cy="3454187"/>
            </a:xfrm>
            <a:custGeom>
              <a:avLst/>
              <a:gdLst/>
              <a:ahLst/>
              <a:cxnLst/>
              <a:rect r="r" b="b" t="t" l="l"/>
              <a:pathLst>
                <a:path h="3454187" w="1896170">
                  <a:moveTo>
                    <a:pt x="971966" y="3450521"/>
                  </a:moveTo>
                  <a:cubicBezTo>
                    <a:pt x="738604" y="3442510"/>
                    <a:pt x="355488" y="3478194"/>
                    <a:pt x="14997" y="3420411"/>
                  </a:cubicBezTo>
                  <a:cubicBezTo>
                    <a:pt x="8835" y="3357012"/>
                    <a:pt x="57726" y="3271860"/>
                    <a:pt x="40264" y="3212881"/>
                  </a:cubicBezTo>
                  <a:cubicBezTo>
                    <a:pt x="48379" y="3209014"/>
                    <a:pt x="64094" y="3188088"/>
                    <a:pt x="32767" y="3160947"/>
                  </a:cubicBezTo>
                  <a:cubicBezTo>
                    <a:pt x="51460" y="3144441"/>
                    <a:pt x="61937" y="3127936"/>
                    <a:pt x="42319" y="3114400"/>
                  </a:cubicBezTo>
                  <a:cubicBezTo>
                    <a:pt x="76214" y="3073516"/>
                    <a:pt x="34718" y="3013639"/>
                    <a:pt x="54644" y="2963155"/>
                  </a:cubicBezTo>
                  <a:cubicBezTo>
                    <a:pt x="40675" y="2947133"/>
                    <a:pt x="89566" y="2929454"/>
                    <a:pt x="97475" y="2842989"/>
                  </a:cubicBezTo>
                  <a:cubicBezTo>
                    <a:pt x="78063" y="2797063"/>
                    <a:pt x="83198" y="2757698"/>
                    <a:pt x="89053" y="2724272"/>
                  </a:cubicBezTo>
                  <a:cubicBezTo>
                    <a:pt x="96345" y="2686565"/>
                    <a:pt x="140306" y="2574064"/>
                    <a:pt x="144209" y="2548926"/>
                  </a:cubicBezTo>
                  <a:cubicBezTo>
                    <a:pt x="137327" y="2454588"/>
                    <a:pt x="163211" y="2356037"/>
                    <a:pt x="132808" y="2278482"/>
                  </a:cubicBezTo>
                  <a:cubicBezTo>
                    <a:pt x="131987" y="2254932"/>
                    <a:pt x="138663" y="2197818"/>
                    <a:pt x="140306" y="2147817"/>
                  </a:cubicBezTo>
                  <a:cubicBezTo>
                    <a:pt x="117607" y="2160525"/>
                    <a:pt x="84328" y="2063356"/>
                    <a:pt x="73132" y="2028894"/>
                  </a:cubicBezTo>
                  <a:cubicBezTo>
                    <a:pt x="67483" y="2019225"/>
                    <a:pt x="63375" y="1986628"/>
                    <a:pt x="78884" y="1999128"/>
                  </a:cubicBezTo>
                  <a:cubicBezTo>
                    <a:pt x="94394" y="1999197"/>
                    <a:pt x="49919" y="1975302"/>
                    <a:pt x="65634" y="1961559"/>
                  </a:cubicBezTo>
                  <a:cubicBezTo>
                    <a:pt x="77857" y="1871365"/>
                    <a:pt x="19106" y="1826958"/>
                    <a:pt x="7705" y="1734831"/>
                  </a:cubicBezTo>
                  <a:cubicBezTo>
                    <a:pt x="30610" y="1695258"/>
                    <a:pt x="25988" y="1606515"/>
                    <a:pt x="70565" y="1544428"/>
                  </a:cubicBezTo>
                  <a:cubicBezTo>
                    <a:pt x="75906" y="1541666"/>
                    <a:pt x="54952" y="1505271"/>
                    <a:pt x="82787" y="1483309"/>
                  </a:cubicBezTo>
                  <a:cubicBezTo>
                    <a:pt x="94394" y="1477646"/>
                    <a:pt x="51255" y="1452301"/>
                    <a:pt x="78679" y="1430684"/>
                  </a:cubicBezTo>
                  <a:cubicBezTo>
                    <a:pt x="100762" y="1392770"/>
                    <a:pt x="88950" y="1398778"/>
                    <a:pt x="141847" y="1271015"/>
                  </a:cubicBezTo>
                  <a:cubicBezTo>
                    <a:pt x="178002" y="1231373"/>
                    <a:pt x="195462" y="1185309"/>
                    <a:pt x="194230" y="1137450"/>
                  </a:cubicBezTo>
                  <a:cubicBezTo>
                    <a:pt x="249797" y="1096220"/>
                    <a:pt x="244867" y="1058582"/>
                    <a:pt x="239013" y="929299"/>
                  </a:cubicBezTo>
                  <a:cubicBezTo>
                    <a:pt x="229050" y="918111"/>
                    <a:pt x="265410" y="881785"/>
                    <a:pt x="238191" y="855058"/>
                  </a:cubicBezTo>
                  <a:cubicBezTo>
                    <a:pt x="258631" y="838829"/>
                    <a:pt x="206761" y="834685"/>
                    <a:pt x="242197" y="792350"/>
                  </a:cubicBezTo>
                  <a:cubicBezTo>
                    <a:pt x="233877" y="800362"/>
                    <a:pt x="220422" y="736687"/>
                    <a:pt x="231206" y="687170"/>
                  </a:cubicBezTo>
                  <a:cubicBezTo>
                    <a:pt x="226482" y="640277"/>
                    <a:pt x="199058" y="545456"/>
                    <a:pt x="165779" y="475221"/>
                  </a:cubicBezTo>
                  <a:cubicBezTo>
                    <a:pt x="177385" y="482679"/>
                    <a:pt x="128905" y="446353"/>
                    <a:pt x="159616" y="439792"/>
                  </a:cubicBezTo>
                  <a:cubicBezTo>
                    <a:pt x="150269" y="413411"/>
                    <a:pt x="133014" y="390137"/>
                    <a:pt x="115758" y="355606"/>
                  </a:cubicBezTo>
                  <a:cubicBezTo>
                    <a:pt x="92031" y="291103"/>
                    <a:pt x="-380" y="121627"/>
                    <a:pt x="1" y="9057"/>
                  </a:cubicBezTo>
                  <a:cubicBezTo>
                    <a:pt x="67483" y="-23049"/>
                    <a:pt x="274962" y="41930"/>
                    <a:pt x="608879" y="23905"/>
                  </a:cubicBezTo>
                  <a:cubicBezTo>
                    <a:pt x="992714" y="27772"/>
                    <a:pt x="1388464" y="27565"/>
                    <a:pt x="1814001" y="26805"/>
                  </a:cubicBezTo>
                  <a:cubicBezTo>
                    <a:pt x="1865049" y="41999"/>
                    <a:pt x="1885078" y="9816"/>
                    <a:pt x="1896171" y="61612"/>
                  </a:cubicBezTo>
                  <a:cubicBezTo>
                    <a:pt x="1874704" y="1033306"/>
                    <a:pt x="1904807" y="1987319"/>
                    <a:pt x="1885283" y="2968266"/>
                  </a:cubicBezTo>
                  <a:cubicBezTo>
                    <a:pt x="1897187" y="3120339"/>
                    <a:pt x="1891138" y="3292026"/>
                    <a:pt x="1888056" y="3451143"/>
                  </a:cubicBezTo>
                  <a:cubicBezTo>
                    <a:pt x="1601078" y="3445549"/>
                    <a:pt x="1278460" y="3450452"/>
                    <a:pt x="971966" y="3450521"/>
                  </a:cubicBezTo>
                  <a:close/>
                </a:path>
              </a:pathLst>
            </a:custGeom>
            <a:blipFill>
              <a:blip r:embed="rId3"/>
              <a:stretch>
                <a:fillRect l="0" t="-25041" r="-22498" b="-25087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8742311" y="4601426"/>
            <a:ext cx="9387825" cy="5685574"/>
          </a:xfrm>
          <a:custGeom>
            <a:avLst/>
            <a:gdLst/>
            <a:ahLst/>
            <a:cxnLst/>
            <a:rect r="r" b="b" t="t" l="l"/>
            <a:pathLst>
              <a:path h="5685574" w="9387825">
                <a:moveTo>
                  <a:pt x="0" y="0"/>
                </a:moveTo>
                <a:lnTo>
                  <a:pt x="9387825" y="0"/>
                </a:lnTo>
                <a:lnTo>
                  <a:pt x="9387825" y="5685574"/>
                </a:lnTo>
                <a:lnTo>
                  <a:pt x="0" y="568557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739" t="-12292" r="-4436" b="-10952"/>
            </a:stretch>
          </a:blipFill>
        </p:spPr>
      </p:sp>
      <p:pic>
        <p:nvPicPr>
          <p:cNvPr name="Picture 6" id="6"/>
          <p:cNvPicPr>
            <a:picLocks noChangeAspect="true"/>
          </p:cNvPicPr>
          <p:nvPr/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9647020" y="-370223"/>
            <a:ext cx="6810956" cy="5899686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482939" y="397010"/>
            <a:ext cx="10758810" cy="46413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16"/>
              </a:lnSpc>
            </a:pPr>
            <a:r>
              <a:rPr lang="en-US" sz="3885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Badanie klimatu społecznego klasy </a:t>
            </a:r>
          </a:p>
          <a:p>
            <a:pPr algn="l">
              <a:lnSpc>
                <a:spcPts val="6216"/>
              </a:lnSpc>
            </a:pPr>
            <a:r>
              <a:rPr lang="en-US" sz="3885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z perspektywy uczniów klas III szkoły podstawowej za pomocą techniki narysuj i napisz </a:t>
            </a:r>
            <a:r>
              <a:rPr lang="en-US" sz="3885" b="true">
                <a:solidFill>
                  <a:srgbClr val="2E6417"/>
                </a:solidFill>
                <a:latin typeface="Bogart Bold"/>
                <a:ea typeface="Bogart Bold"/>
                <a:cs typeface="Bogart Bold"/>
                <a:sym typeface="Bogart Bold"/>
              </a:rPr>
              <a:t>“Co lubię w mojej klasie a czego </a:t>
            </a:r>
          </a:p>
          <a:p>
            <a:pPr algn="l">
              <a:lnSpc>
                <a:spcPts val="6216"/>
              </a:lnSpc>
            </a:pPr>
            <a:r>
              <a:rPr lang="en-US" sz="3885" b="true">
                <a:solidFill>
                  <a:srgbClr val="2E6417"/>
                </a:solidFill>
                <a:latin typeface="Bogart Bold"/>
                <a:ea typeface="Bogart Bold"/>
                <a:cs typeface="Bogart Bold"/>
                <a:sym typeface="Bogart Bold"/>
              </a:rPr>
              <a:t>nie lubię?” </a:t>
            </a:r>
          </a:p>
          <a:p>
            <a:pPr algn="l" marL="0" indent="0" lvl="0">
              <a:lnSpc>
                <a:spcPts val="6216"/>
              </a:lnSpc>
              <a:spcBef>
                <a:spcPct val="0"/>
              </a:spcBef>
            </a:pPr>
            <a:r>
              <a:rPr lang="en-US" sz="3885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           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72355" y="5156223"/>
            <a:ext cx="8678212" cy="4162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2999" b="true">
                <a:solidFill>
                  <a:srgbClr val="007A3F"/>
                </a:solidFill>
                <a:latin typeface="Bogart Bold"/>
                <a:ea typeface="Bogart Bold"/>
                <a:cs typeface="Bogart Bold"/>
                <a:sym typeface="Bogart Bold"/>
              </a:rPr>
              <a:t>Badane wymiary: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relacje między uczniami,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relacje miedzy uczniem a nauczycielem,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zachowanie uczniów na lekcji i podczas przerw,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przedmioty, zadania, czynności szkolne,</a:t>
            </a:r>
          </a:p>
          <a:p>
            <a:pPr algn="l" marL="647697" indent="-323848" lvl="1">
              <a:lnSpc>
                <a:spcPts val="47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wyjazdy i imprezy.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57756" y="9607980"/>
            <a:ext cx="5560643" cy="424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99"/>
              </a:lnSpc>
            </a:pPr>
            <a:r>
              <a:rPr lang="en-US" sz="31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Liczba badanych uczniów: 49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288369" y="1960272"/>
            <a:ext cx="10126806" cy="7032173"/>
          </a:xfrm>
          <a:custGeom>
            <a:avLst/>
            <a:gdLst/>
            <a:ahLst/>
            <a:cxnLst/>
            <a:rect r="r" b="b" t="t" l="l"/>
            <a:pathLst>
              <a:path h="7032173" w="10126806">
                <a:moveTo>
                  <a:pt x="0" y="0"/>
                </a:moveTo>
                <a:lnTo>
                  <a:pt x="10126806" y="0"/>
                </a:lnTo>
                <a:lnTo>
                  <a:pt x="10126806" y="7032173"/>
                </a:lnTo>
                <a:lnTo>
                  <a:pt x="0" y="70321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335" t="-9605" r="-5115" b="-9946"/>
            </a:stretch>
          </a:blipFill>
        </p:spPr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rcRect l="0" t="0" r="0" b="0"/>
          <a:stretch>
            <a:fillRect/>
          </a:stretch>
        </p:blipFill>
        <p:spPr>
          <a:xfrm flipH="false" flipV="false" rot="0">
            <a:off x="12124704" y="7845549"/>
            <a:ext cx="1938254" cy="2293791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85029" y="3014979"/>
            <a:ext cx="7687456" cy="6243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959"/>
              </a:lnSpc>
            </a:pPr>
          </a:p>
          <a:p>
            <a:pPr algn="just">
              <a:lnSpc>
                <a:spcPts val="4959"/>
              </a:lnSpc>
            </a:pPr>
          </a:p>
          <a:p>
            <a:pPr algn="just">
              <a:lnSpc>
                <a:spcPts val="4959"/>
              </a:lnSpc>
            </a:pPr>
            <a:r>
              <a:rPr lang="en-US" sz="30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Najczęstsze odpowiedzi uczniów to:</a:t>
            </a:r>
          </a:p>
          <a:p>
            <a:pPr algn="just" marL="669286" indent="-334643" lvl="1">
              <a:lnSpc>
                <a:spcPts val="4959"/>
              </a:lnSpc>
              <a:buFont typeface="Arial"/>
              <a:buChar char="•"/>
            </a:pPr>
            <a:r>
              <a:rPr lang="en-US" sz="30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 uczniowie  lubią swojego wychowawcę oraz nauczyciela współorganizującego kształcenie,</a:t>
            </a:r>
          </a:p>
          <a:p>
            <a:pPr algn="just" marL="669286" indent="-334643" lvl="1">
              <a:lnSpc>
                <a:spcPts val="4959"/>
              </a:lnSpc>
              <a:buFont typeface="Arial"/>
              <a:buChar char="•"/>
            </a:pPr>
            <a:r>
              <a:rPr lang="en-US" sz="30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zabawy ruchowe, swobodny czas na szkolnym placu zabaw,</a:t>
            </a:r>
          </a:p>
          <a:p>
            <a:pPr algn="just" marL="669286" indent="-334643" lvl="1">
              <a:lnSpc>
                <a:spcPts val="4959"/>
              </a:lnSpc>
              <a:buFont typeface="Arial"/>
              <a:buChar char="•"/>
            </a:pPr>
            <a:r>
              <a:rPr lang="en-US" sz="30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zajęcia komputerowe,</a:t>
            </a:r>
          </a:p>
          <a:p>
            <a:pPr algn="just" marL="669286" indent="-334643" lvl="1">
              <a:lnSpc>
                <a:spcPts val="4959"/>
              </a:lnSpc>
              <a:buFont typeface="Arial"/>
              <a:buChar char="•"/>
            </a:pPr>
            <a:r>
              <a:rPr lang="en-US" sz="30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przyjaźnie.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16898" y="1288651"/>
            <a:ext cx="7655588" cy="2034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b="true" sz="38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Korzystne elementy klimatu społecznego, co uczniowie lubią w klasie?</a:t>
            </a:r>
          </a:p>
        </p:txBody>
      </p:sp>
    </p:spTree>
  </p:cSld>
  <p:clrMapOvr>
    <a:masterClrMapping/>
  </p:clrMapOvr>
  <p:transition spd="fast">
    <p:wipe dir="l"/>
  </p:transition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1934593"/>
            <a:ext cx="18288000" cy="6068539"/>
          </a:xfrm>
          <a:custGeom>
            <a:avLst/>
            <a:gdLst/>
            <a:ahLst/>
            <a:cxnLst/>
            <a:rect r="r" b="b" t="t" l="l"/>
            <a:pathLst>
              <a:path h="6068539" w="18288000">
                <a:moveTo>
                  <a:pt x="0" y="0"/>
                </a:moveTo>
                <a:lnTo>
                  <a:pt x="18288000" y="0"/>
                </a:lnTo>
                <a:lnTo>
                  <a:pt x="18288000" y="6068539"/>
                </a:lnTo>
                <a:lnTo>
                  <a:pt x="0" y="60685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390" t="-4705" r="-2012" b="-5341"/>
            </a:stretch>
          </a:blipFill>
        </p:spPr>
      </p:sp>
    </p:spTree>
  </p:cSld>
  <p:clrMapOvr>
    <a:masterClrMapping/>
  </p:clrMapOvr>
  <p:transition spd="fast">
    <p:wipe dir="l"/>
  </p:transition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559665" y="0"/>
            <a:ext cx="6728335" cy="6048832"/>
          </a:xfrm>
          <a:custGeom>
            <a:avLst/>
            <a:gdLst/>
            <a:ahLst/>
            <a:cxnLst/>
            <a:rect r="r" b="b" t="t" l="l"/>
            <a:pathLst>
              <a:path h="6048832" w="6728335">
                <a:moveTo>
                  <a:pt x="0" y="0"/>
                </a:moveTo>
                <a:lnTo>
                  <a:pt x="6728335" y="0"/>
                </a:lnTo>
                <a:lnTo>
                  <a:pt x="6728335" y="6048832"/>
                </a:lnTo>
                <a:lnTo>
                  <a:pt x="0" y="604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28415" t="-80877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559665" y="6280680"/>
            <a:ext cx="6669879" cy="4006320"/>
          </a:xfrm>
          <a:custGeom>
            <a:avLst/>
            <a:gdLst/>
            <a:ahLst/>
            <a:cxnLst/>
            <a:rect r="r" b="b" t="t" l="l"/>
            <a:pathLst>
              <a:path h="4006320" w="6669879">
                <a:moveTo>
                  <a:pt x="0" y="0"/>
                </a:moveTo>
                <a:lnTo>
                  <a:pt x="6669879" y="0"/>
                </a:lnTo>
                <a:lnTo>
                  <a:pt x="6669879" y="4006320"/>
                </a:lnTo>
                <a:lnTo>
                  <a:pt x="0" y="40063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42072" r="-78948" b="-23149"/>
            </a:stretch>
          </a:blipFill>
        </p:spPr>
      </p:sp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11042930" y="5354264"/>
            <a:ext cx="1723106" cy="1671412"/>
          </a:xfrm>
          <a:prstGeom prst="rect">
            <a:avLst/>
          </a:prstGeom>
        </p:spPr>
      </p:pic>
      <p:sp>
        <p:nvSpPr>
          <p:cNvPr name="TextBox 6" id="6"/>
          <p:cNvSpPr txBox="true"/>
          <p:nvPr/>
        </p:nvSpPr>
        <p:spPr>
          <a:xfrm rot="0">
            <a:off x="149726" y="202564"/>
            <a:ext cx="11754757" cy="17621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2999" b="true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Niekorzystne elementy klimatu społecznego - słabe strony.</a:t>
            </a:r>
          </a:p>
          <a:p>
            <a:pPr algn="l">
              <a:lnSpc>
                <a:spcPts val="4799"/>
              </a:lnSpc>
            </a:pPr>
            <a:r>
              <a:rPr lang="en-US" sz="2999" b="true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Czego uczniowie nie lubią w klasie:</a:t>
            </a:r>
          </a:p>
          <a:p>
            <a:pPr algn="l">
              <a:lnSpc>
                <a:spcPts val="4799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653712" y="1907539"/>
            <a:ext cx="10175560" cy="29578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16" indent="-302258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uczniowie nie lubią lekcji na zastępstwie pod nieobecność wychowawcy,</a:t>
            </a:r>
          </a:p>
          <a:p>
            <a:pPr algn="just" marL="604516" indent="-302258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występów publicznych na forum innych klas edukacji wczesnoszkolnej,</a:t>
            </a:r>
          </a:p>
          <a:p>
            <a:pPr algn="just" marL="604516" indent="-302258" lvl="1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spóźnień innych dzieci kiedy trwa lekcja oraz zbędnych pytań od nieuważnych osób.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621624" y="6056620"/>
            <a:ext cx="7206127" cy="29215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674"/>
              </a:lnSpc>
            </a:pPr>
            <a:r>
              <a:rPr lang="en-US" b="true" sz="2816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Problem priorytetowy:</a:t>
            </a:r>
            <a:r>
              <a:rPr lang="en-US" sz="2816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 Budowanie pozytywnego klimatu społecznego w klasie poprzez działania, sprzyjające koncentracji, poczuciu bezpieczeństwa oraz efektywności procesu dydaktyczego.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0" y="253611"/>
            <a:ext cx="7938721" cy="5648839"/>
          </a:xfrm>
          <a:custGeom>
            <a:avLst/>
            <a:gdLst/>
            <a:ahLst/>
            <a:cxnLst/>
            <a:rect r="r" b="b" t="t" l="l"/>
            <a:pathLst>
              <a:path h="5648839" w="7938721">
                <a:moveTo>
                  <a:pt x="0" y="0"/>
                </a:moveTo>
                <a:lnTo>
                  <a:pt x="7938721" y="0"/>
                </a:lnTo>
                <a:lnTo>
                  <a:pt x="7938721" y="5648839"/>
                </a:lnTo>
                <a:lnTo>
                  <a:pt x="0" y="56488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5123" t="0" r="-27553" b="-8698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0800000">
            <a:off x="9232096" y="4451104"/>
            <a:ext cx="9055904" cy="5419387"/>
          </a:xfrm>
          <a:custGeom>
            <a:avLst/>
            <a:gdLst/>
            <a:ahLst/>
            <a:cxnLst/>
            <a:rect r="r" b="b" t="t" l="l"/>
            <a:pathLst>
              <a:path h="5419387" w="9055904">
                <a:moveTo>
                  <a:pt x="0" y="0"/>
                </a:moveTo>
                <a:lnTo>
                  <a:pt x="9055904" y="0"/>
                </a:lnTo>
                <a:lnTo>
                  <a:pt x="9055904" y="5419387"/>
                </a:lnTo>
                <a:lnTo>
                  <a:pt x="0" y="54193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344" t="-3939" r="-28290" b="-5065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5432995" y="4717323"/>
            <a:ext cx="4652102" cy="4157816"/>
          </a:xfrm>
          <a:custGeom>
            <a:avLst/>
            <a:gdLst/>
            <a:ahLst/>
            <a:cxnLst/>
            <a:rect r="r" b="b" t="t" l="l"/>
            <a:pathLst>
              <a:path h="4157816" w="4652102">
                <a:moveTo>
                  <a:pt x="0" y="0"/>
                </a:moveTo>
                <a:lnTo>
                  <a:pt x="4652101" y="0"/>
                </a:lnTo>
                <a:lnTo>
                  <a:pt x="4652101" y="4157816"/>
                </a:lnTo>
                <a:lnTo>
                  <a:pt x="0" y="41578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</p:spTree>
  </p:cSld>
  <p:clrMapOvr>
    <a:masterClrMapping/>
  </p:clrMapOvr>
  <p:transition spd="fast">
    <p:wipe dir="l"/>
  </p:transition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4234003">
            <a:off x="582264" y="2996984"/>
            <a:ext cx="1829627" cy="1765590"/>
          </a:xfrm>
          <a:prstGeom prst="rect">
            <a:avLst/>
          </a:prstGeom>
        </p:spPr>
      </p:pic>
      <p:sp>
        <p:nvSpPr>
          <p:cNvPr name="TextBox 4" id="4"/>
          <p:cNvSpPr txBox="true"/>
          <p:nvPr/>
        </p:nvSpPr>
        <p:spPr>
          <a:xfrm rot="0">
            <a:off x="536353" y="5308080"/>
            <a:ext cx="11382709" cy="4162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2999" u="sng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Wymiary klimatu społecznego</a:t>
            </a:r>
            <a:r>
              <a:rPr lang="en-US" sz="2999" b="true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: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 samopoczucie,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relacje nauczyciel - uczeń,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relacje między uczniami,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m</a:t>
            </a: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ożliwości efektywnej pracy na</a:t>
            </a:r>
          </a:p>
          <a:p>
            <a:pPr algn="l">
              <a:lnSpc>
                <a:spcPts val="4799"/>
              </a:lnSpc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      lekcjach i obciążenie pracą szkolną, </a:t>
            </a:r>
          </a:p>
          <a:p>
            <a:pPr algn="l" marL="647697" indent="-323848" lvl="1">
              <a:lnSpc>
                <a:spcPts val="4799"/>
              </a:lnSpc>
              <a:buFont typeface="Arial"/>
              <a:buChar char="•"/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wyjazdy, imprezy szkolne/klasowe.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7617902" y="2886909"/>
            <a:ext cx="5207384" cy="7400091"/>
          </a:xfrm>
          <a:custGeom>
            <a:avLst/>
            <a:gdLst/>
            <a:ahLst/>
            <a:cxnLst/>
            <a:rect r="r" b="b" t="t" l="l"/>
            <a:pathLst>
              <a:path h="7400091" w="5207384">
                <a:moveTo>
                  <a:pt x="0" y="0"/>
                </a:moveTo>
                <a:lnTo>
                  <a:pt x="5207385" y="0"/>
                </a:lnTo>
                <a:lnTo>
                  <a:pt x="5207385" y="7400091"/>
                </a:lnTo>
                <a:lnTo>
                  <a:pt x="0" y="74000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-7025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2984602" y="201817"/>
            <a:ext cx="5303398" cy="6912901"/>
            <a:chOff x="0" y="0"/>
            <a:chExt cx="782817" cy="102039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782817" cy="1020390"/>
            </a:xfrm>
            <a:custGeom>
              <a:avLst/>
              <a:gdLst/>
              <a:ahLst/>
              <a:cxnLst/>
              <a:rect r="r" b="b" t="t" l="l"/>
              <a:pathLst>
                <a:path h="1020390" w="782817">
                  <a:moveTo>
                    <a:pt x="33575" y="0"/>
                  </a:moveTo>
                  <a:lnTo>
                    <a:pt x="749241" y="0"/>
                  </a:lnTo>
                  <a:cubicBezTo>
                    <a:pt x="767784" y="0"/>
                    <a:pt x="782817" y="15032"/>
                    <a:pt x="782817" y="33575"/>
                  </a:cubicBezTo>
                  <a:lnTo>
                    <a:pt x="782817" y="986814"/>
                  </a:lnTo>
                  <a:cubicBezTo>
                    <a:pt x="782817" y="995719"/>
                    <a:pt x="779279" y="1004259"/>
                    <a:pt x="772983" y="1010556"/>
                  </a:cubicBezTo>
                  <a:cubicBezTo>
                    <a:pt x="766686" y="1016852"/>
                    <a:pt x="758146" y="1020390"/>
                    <a:pt x="749241" y="1020390"/>
                  </a:cubicBezTo>
                  <a:lnTo>
                    <a:pt x="33575" y="1020390"/>
                  </a:lnTo>
                  <a:cubicBezTo>
                    <a:pt x="15032" y="1020390"/>
                    <a:pt x="0" y="1005358"/>
                    <a:pt x="0" y="986814"/>
                  </a:cubicBezTo>
                  <a:lnTo>
                    <a:pt x="0" y="33575"/>
                  </a:lnTo>
                  <a:cubicBezTo>
                    <a:pt x="0" y="15032"/>
                    <a:pt x="15032" y="0"/>
                    <a:pt x="33575" y="0"/>
                  </a:cubicBezTo>
                  <a:close/>
                </a:path>
              </a:pathLst>
            </a:custGeom>
            <a:blipFill>
              <a:blip r:embed="rId5"/>
              <a:stretch>
                <a:fillRect l="0" t="-3711" r="0" b="-3711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360209" y="412685"/>
            <a:ext cx="11734996" cy="19244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217"/>
              </a:lnSpc>
              <a:spcBef>
                <a:spcPct val="0"/>
              </a:spcBef>
            </a:pPr>
            <a:r>
              <a:rPr lang="en-US" sz="326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Badanie klimatu społecznego klasy z perspektywy uczniów klas V szkoły podstawowej za pomocą techniki pracy pisemnej. Temat: </a:t>
            </a:r>
            <a:r>
              <a:rPr lang="en-US" b="true" sz="326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“Jak mi się żyje w mojej klasie?”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36353" y="4719320"/>
            <a:ext cx="5664903" cy="424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99"/>
              </a:lnSpc>
            </a:pPr>
            <a:r>
              <a:rPr lang="en-US" sz="3199">
                <a:solidFill>
                  <a:srgbClr val="007A3F"/>
                </a:solidFill>
                <a:latin typeface="Bogart"/>
                <a:ea typeface="Bogart"/>
                <a:cs typeface="Bogart"/>
                <a:sym typeface="Bogart"/>
              </a:rPr>
              <a:t>Liczba badanych uczniów: 52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125564" y="2272997"/>
            <a:ext cx="5443406" cy="6761995"/>
          </a:xfrm>
          <a:custGeom>
            <a:avLst/>
            <a:gdLst/>
            <a:ahLst/>
            <a:cxnLst/>
            <a:rect r="r" b="b" t="t" l="l"/>
            <a:pathLst>
              <a:path h="6761995" w="5443406">
                <a:moveTo>
                  <a:pt x="0" y="0"/>
                </a:moveTo>
                <a:lnTo>
                  <a:pt x="5443406" y="0"/>
                </a:lnTo>
                <a:lnTo>
                  <a:pt x="5443406" y="6761995"/>
                </a:lnTo>
                <a:lnTo>
                  <a:pt x="0" y="67619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2280908" y="511731"/>
            <a:ext cx="13200013" cy="6527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b="true" sz="31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 </a:t>
            </a:r>
            <a:r>
              <a:rPr lang="en-US" b="true" sz="31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Badanie klimatu społecznego klasy za pomocą pracy pisemnej.</a:t>
            </a:r>
            <a:r>
              <a:rPr lang="en-US" b="true" sz="31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428325" y="1599521"/>
            <a:ext cx="10018139" cy="17527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717"/>
              </a:lnSpc>
              <a:spcBef>
                <a:spcPct val="0"/>
              </a:spcBef>
            </a:pPr>
            <a:r>
              <a:rPr lang="en-US" sz="336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Korzystne elementy klimatu społecznego - pozytywnego życia w klasie, to, co uczniowie lubią - mocne strony.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280908" y="3593337"/>
            <a:ext cx="8831730" cy="54416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6"/>
              </a:lnSpc>
            </a:pPr>
          </a:p>
          <a:p>
            <a:pPr algn="l" marL="668689" indent="-334344" lvl="1">
              <a:lnSpc>
                <a:spcPts val="4336"/>
              </a:lnSpc>
              <a:buFont typeface="Arial"/>
              <a:buChar char="•"/>
            </a:pPr>
            <a:r>
              <a:rPr lang="en-US" sz="3097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Pozytywne relacje z nauczycielami, oparte na zrozumieniu i szacunku do problemów uczniowskich. </a:t>
            </a:r>
          </a:p>
          <a:p>
            <a:pPr algn="l" marL="668689" indent="-334344" lvl="1">
              <a:lnSpc>
                <a:spcPts val="4336"/>
              </a:lnSpc>
              <a:buFont typeface="Arial"/>
              <a:buChar char="•"/>
            </a:pPr>
            <a:r>
              <a:rPr lang="en-US" sz="3097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Ciekawe i angażujące metody i formy pracy na lekcjach. </a:t>
            </a:r>
          </a:p>
          <a:p>
            <a:pPr algn="l" marL="668689" indent="-334344" lvl="1">
              <a:lnSpc>
                <a:spcPts val="4336"/>
              </a:lnSpc>
              <a:buFont typeface="Arial"/>
              <a:buChar char="•"/>
            </a:pPr>
            <a:r>
              <a:rPr lang="en-US" sz="3097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Wspólne klasowe inicjatywy, tworzące przyjemną atmosferę. </a:t>
            </a:r>
          </a:p>
          <a:p>
            <a:pPr algn="l" marL="668689" indent="-334344" lvl="1">
              <a:lnSpc>
                <a:spcPts val="4336"/>
              </a:lnSpc>
              <a:buFont typeface="Arial"/>
              <a:buChar char="•"/>
            </a:pPr>
            <a:r>
              <a:rPr lang="en-US" sz="3097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Współpraca rówieśnicza</a:t>
            </a:r>
            <a:r>
              <a:rPr lang="en-US" sz="3097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 w szkole i poza nią. </a:t>
            </a:r>
          </a:p>
          <a:p>
            <a:pPr algn="l">
              <a:lnSpc>
                <a:spcPts val="4336"/>
              </a:lnSpc>
              <a:spcBef>
                <a:spcPct val="0"/>
              </a:spcBef>
            </a:pPr>
          </a:p>
        </p:txBody>
      </p:sp>
    </p:spTree>
  </p:cSld>
  <p:clrMapOvr>
    <a:masterClrMapping/>
  </p:clrMapOvr>
  <p:transition spd="fast">
    <p:wipe dir="l"/>
  </p:transition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967442"/>
            <a:ext cx="8077827" cy="5605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90874" indent="-345437" lvl="1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Pojawiają się konflikty, które nie zawsze są rozwiązywane w sposób spokojny i konstruktywny. </a:t>
            </a:r>
          </a:p>
          <a:p>
            <a:pPr algn="l" marL="690874" indent="-345437" lvl="1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Niektórzy uczniowie czują się pomijani lub wykluczani z aktywności rówieśniczych. </a:t>
            </a:r>
          </a:p>
          <a:p>
            <a:pPr algn="l" marL="690874" indent="-345437" lvl="1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Zdarzają się złośliwe komentarze, wpływające na atmosferę w klasie i relacje rówieśnicze. </a:t>
            </a:r>
          </a:p>
          <a:p>
            <a:pPr algn="l">
              <a:lnSpc>
                <a:spcPts val="4479"/>
              </a:lnSpc>
              <a:spcBef>
                <a:spcPct val="0"/>
              </a:spcBef>
            </a:pP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2501216" y="1891195"/>
            <a:ext cx="4167782" cy="4722699"/>
          </a:xfrm>
          <a:custGeom>
            <a:avLst/>
            <a:gdLst/>
            <a:ahLst/>
            <a:cxnLst/>
            <a:rect r="r" b="b" t="t" l="l"/>
            <a:pathLst>
              <a:path h="4722699" w="4167782">
                <a:moveTo>
                  <a:pt x="0" y="0"/>
                </a:moveTo>
                <a:lnTo>
                  <a:pt x="4167781" y="0"/>
                </a:lnTo>
                <a:lnTo>
                  <a:pt x="4167781" y="4722699"/>
                </a:lnTo>
                <a:lnTo>
                  <a:pt x="0" y="47226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85731" y="440690"/>
            <a:ext cx="14031103" cy="1109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b="true" sz="3199">
                <a:solidFill>
                  <a:srgbClr val="2E6417"/>
                </a:solidFill>
                <a:latin typeface="Bogart Bold"/>
                <a:ea typeface="Bogart Bold"/>
                <a:cs typeface="Bogart Bold"/>
                <a:sym typeface="Bogart Bold"/>
              </a:rPr>
              <a:t>Niekorzystne elementy klimatu społecznego (negatywy życia w klasie, to, czego uczniowie nie lubią) – słabe strony</a:t>
            </a:r>
            <a:r>
              <a:rPr lang="en-US" sz="3199">
                <a:solidFill>
                  <a:srgbClr val="2E6417"/>
                </a:solidFill>
                <a:latin typeface="Bogart"/>
                <a:ea typeface="Bogart"/>
                <a:cs typeface="Bogart"/>
                <a:sym typeface="Bogart"/>
              </a:rPr>
              <a:t> : 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51017" y="7999520"/>
            <a:ext cx="18236983" cy="19672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b="true" sz="27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 Problem priorytetowy</a:t>
            </a:r>
            <a:r>
              <a:rPr lang="en-US" sz="27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: Niewystarczające umiejętności komunikacyjne między uczniami prowadzą do częstych konfliktów, wykluczania niektórych osób z grupy, trudności w nawiązywaniu pozytywnych relacji rówieśniczych oraz obniżonego poczucia bezpieczeństwa emocjonalnego w klasie, co negatywnie wpływa na atmosferę nauki, komfort psychiczny uczniów i efektywność pracy zespołowej. </a:t>
            </a:r>
          </a:p>
        </p:txBody>
      </p:sp>
    </p:spTree>
  </p:cSld>
  <p:clrMapOvr>
    <a:masterClrMapping/>
  </p:clrMapOvr>
  <p:transition spd="fast">
    <p:wipe dir="l"/>
  </p:transition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0"/>
            <a:ext cx="4655636" cy="1543050"/>
            <a:chOff x="0" y="0"/>
            <a:chExt cx="1226176" cy="4064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26176" cy="406400"/>
            </a:xfrm>
            <a:custGeom>
              <a:avLst/>
              <a:gdLst/>
              <a:ahLst/>
              <a:cxnLst/>
              <a:rect r="r" b="b" t="t" l="l"/>
              <a:pathLst>
                <a:path h="406400" w="1226176">
                  <a:moveTo>
                    <a:pt x="1022976" y="0"/>
                  </a:moveTo>
                  <a:lnTo>
                    <a:pt x="0" y="0"/>
                  </a:lnTo>
                  <a:lnTo>
                    <a:pt x="0" y="406400"/>
                  </a:lnTo>
                  <a:lnTo>
                    <a:pt x="1022976" y="406400"/>
                  </a:lnTo>
                  <a:lnTo>
                    <a:pt x="1226176" y="203200"/>
                  </a:lnTo>
                  <a:lnTo>
                    <a:pt x="1022976" y="0"/>
                  </a:lnTo>
                  <a:close/>
                </a:path>
              </a:pathLst>
            </a:custGeom>
            <a:solidFill>
              <a:srgbClr val="8C7753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1111876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842247" y="0"/>
            <a:ext cx="3381517" cy="1543050"/>
            <a:chOff x="0" y="0"/>
            <a:chExt cx="890605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90605" cy="406400"/>
            </a:xfrm>
            <a:custGeom>
              <a:avLst/>
              <a:gdLst/>
              <a:ahLst/>
              <a:cxnLst/>
              <a:rect r="r" b="b" t="t" l="l"/>
              <a:pathLst>
                <a:path h="406400" w="890605">
                  <a:moveTo>
                    <a:pt x="0" y="0"/>
                  </a:moveTo>
                  <a:lnTo>
                    <a:pt x="687405" y="0"/>
                  </a:lnTo>
                  <a:lnTo>
                    <a:pt x="890605" y="203200"/>
                  </a:lnTo>
                  <a:lnTo>
                    <a:pt x="687405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80000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77800" y="-38100"/>
              <a:ext cx="636605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6434074" y="0"/>
            <a:ext cx="7466773" cy="1543050"/>
            <a:chOff x="0" y="0"/>
            <a:chExt cx="1966558" cy="406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966558" cy="406400"/>
            </a:xfrm>
            <a:custGeom>
              <a:avLst/>
              <a:gdLst/>
              <a:ahLst/>
              <a:cxnLst/>
              <a:rect r="r" b="b" t="t" l="l"/>
              <a:pathLst>
                <a:path h="406400" w="1966558">
                  <a:moveTo>
                    <a:pt x="0" y="0"/>
                  </a:moveTo>
                  <a:lnTo>
                    <a:pt x="1763358" y="0"/>
                  </a:lnTo>
                  <a:lnTo>
                    <a:pt x="1966558" y="203200"/>
                  </a:lnTo>
                  <a:lnTo>
                    <a:pt x="1763358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60000"/>
              </a:srgbClr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177800" y="-38100"/>
              <a:ext cx="1712558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3111179" y="0"/>
            <a:ext cx="6413786" cy="1543050"/>
            <a:chOff x="0" y="0"/>
            <a:chExt cx="1689228" cy="4064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689228" cy="406400"/>
            </a:xfrm>
            <a:custGeom>
              <a:avLst/>
              <a:gdLst/>
              <a:ahLst/>
              <a:cxnLst/>
              <a:rect r="r" b="b" t="t" l="l"/>
              <a:pathLst>
                <a:path h="406400" w="1689228">
                  <a:moveTo>
                    <a:pt x="0" y="0"/>
                  </a:moveTo>
                  <a:lnTo>
                    <a:pt x="1486028" y="0"/>
                  </a:lnTo>
                  <a:lnTo>
                    <a:pt x="1689228" y="203200"/>
                  </a:lnTo>
                  <a:lnTo>
                    <a:pt x="1486028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40000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177800" y="-38100"/>
              <a:ext cx="1435228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sp>
        <p:nvSpPr>
          <p:cNvPr name="AutoShape 15" id="15"/>
          <p:cNvSpPr/>
          <p:nvPr/>
        </p:nvSpPr>
        <p:spPr>
          <a:xfrm flipH="true">
            <a:off x="9854617" y="1505036"/>
            <a:ext cx="15104" cy="811541"/>
          </a:xfrm>
          <a:prstGeom prst="line">
            <a:avLst/>
          </a:prstGeom>
          <a:ln cap="flat" w="38100">
            <a:solidFill>
              <a:srgbClr val="8C7753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16" id="16"/>
          <p:cNvSpPr txBox="true"/>
          <p:nvPr/>
        </p:nvSpPr>
        <p:spPr>
          <a:xfrm rot="0">
            <a:off x="8281062" y="400684"/>
            <a:ext cx="4209071" cy="7054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FFFFFF"/>
                </a:solidFill>
                <a:latin typeface="Bogart"/>
                <a:ea typeface="Bogart"/>
                <a:cs typeface="Bogart"/>
                <a:sym typeface="Bogart"/>
              </a:rPr>
              <a:t>Standard Trzeci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2993461" y="2629717"/>
            <a:ext cx="14348000" cy="21532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Szkoła realizuje edukację zdrowotną  </a:t>
            </a:r>
          </a:p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uczniów, nauczycieli i pracowników niepedagogicznych </a:t>
            </a:r>
          </a:p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oraz dąży do poprawy jej skuteczności. 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8548370"/>
            <a:ext cx="18113131" cy="1526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059"/>
              </a:lnSpc>
              <a:spcBef>
                <a:spcPct val="0"/>
              </a:spcBef>
            </a:pPr>
            <a:r>
              <a:rPr lang="en-US" b="true" sz="28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Problem priorytetowy</a:t>
            </a:r>
            <a:r>
              <a:rPr lang="en-US" sz="28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: Wzmacnianie zaangażowania uczniów, rodziców i pracowników w działania prozdrowotne wpływające na mniejszą świadomością na temat dbania o zdrowie oraz niewystarczające wprowadzenie zdrowych nawyków w codziennym życiu.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735807" y="7817797"/>
            <a:ext cx="8812199" cy="5048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Średnia liczba punktów dla standardu III to: </a:t>
            </a:r>
            <a:r>
              <a:rPr lang="en-US" b="true" sz="29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4,3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055721" y="5513574"/>
            <a:ext cx="7927675" cy="815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Realizacja edukacji zdrowotnej zgodnie z podstawą programową kształcenia ogólnego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751117" y="3713511"/>
            <a:ext cx="8536883" cy="815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Aktywny udział uczniów w procesie edukacji zdrowotnej, współpraca z rodzicami i społecznością lokalną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193758" y="1940591"/>
            <a:ext cx="7157103" cy="815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Działania dla poprawy jakości i skuteczności edukacji zdrowotnej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340501" y="213360"/>
            <a:ext cx="8415011" cy="815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Edukacja zdrowotna nauczycieli i pracowników niepedagogicznych 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327614" y="181130"/>
            <a:ext cx="8816386" cy="7008017"/>
          </a:xfrm>
          <a:custGeom>
            <a:avLst/>
            <a:gdLst/>
            <a:ahLst/>
            <a:cxnLst/>
            <a:rect r="r" b="b" t="t" l="l"/>
            <a:pathLst>
              <a:path h="7008017" w="8816386">
                <a:moveTo>
                  <a:pt x="0" y="0"/>
                </a:moveTo>
                <a:lnTo>
                  <a:pt x="8816386" y="0"/>
                </a:lnTo>
                <a:lnTo>
                  <a:pt x="8816386" y="7008017"/>
                </a:lnTo>
                <a:lnTo>
                  <a:pt x="0" y="70080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282" t="0" r="-1282" b="0"/>
            </a:stretch>
          </a:blipFill>
        </p:spPr>
      </p:sp>
    </p:spTree>
  </p:cSld>
  <p:clrMapOvr>
    <a:masterClrMapping/>
  </p:clrMapOvr>
  <p:transition spd="fast">
    <p:wipe dir="l"/>
  </p:transition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0"/>
            <a:ext cx="4655636" cy="1543050"/>
            <a:chOff x="0" y="0"/>
            <a:chExt cx="1226176" cy="4064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26176" cy="406400"/>
            </a:xfrm>
            <a:custGeom>
              <a:avLst/>
              <a:gdLst/>
              <a:ahLst/>
              <a:cxnLst/>
              <a:rect r="r" b="b" t="t" l="l"/>
              <a:pathLst>
                <a:path h="406400" w="1226176">
                  <a:moveTo>
                    <a:pt x="1022976" y="0"/>
                  </a:moveTo>
                  <a:lnTo>
                    <a:pt x="0" y="0"/>
                  </a:lnTo>
                  <a:lnTo>
                    <a:pt x="0" y="406400"/>
                  </a:lnTo>
                  <a:lnTo>
                    <a:pt x="1022976" y="406400"/>
                  </a:lnTo>
                  <a:lnTo>
                    <a:pt x="1226176" y="203200"/>
                  </a:lnTo>
                  <a:lnTo>
                    <a:pt x="1022976" y="0"/>
                  </a:lnTo>
                  <a:close/>
                </a:path>
              </a:pathLst>
            </a:custGeom>
            <a:solidFill>
              <a:srgbClr val="8C7753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1111876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842247" y="0"/>
            <a:ext cx="3917068" cy="1543050"/>
            <a:chOff x="0" y="0"/>
            <a:chExt cx="1031656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31656" cy="406400"/>
            </a:xfrm>
            <a:custGeom>
              <a:avLst/>
              <a:gdLst/>
              <a:ahLst/>
              <a:cxnLst/>
              <a:rect r="r" b="b" t="t" l="l"/>
              <a:pathLst>
                <a:path h="406400" w="1031656">
                  <a:moveTo>
                    <a:pt x="0" y="0"/>
                  </a:moveTo>
                  <a:lnTo>
                    <a:pt x="828456" y="0"/>
                  </a:lnTo>
                  <a:lnTo>
                    <a:pt x="1031656" y="203200"/>
                  </a:lnTo>
                  <a:lnTo>
                    <a:pt x="828456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80000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77800" y="-38100"/>
              <a:ext cx="777656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6953874" y="0"/>
            <a:ext cx="3733987" cy="1543050"/>
            <a:chOff x="0" y="0"/>
            <a:chExt cx="983437" cy="406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983437" cy="406400"/>
            </a:xfrm>
            <a:custGeom>
              <a:avLst/>
              <a:gdLst/>
              <a:ahLst/>
              <a:cxnLst/>
              <a:rect r="r" b="b" t="t" l="l"/>
              <a:pathLst>
                <a:path h="406400" w="983437">
                  <a:moveTo>
                    <a:pt x="0" y="0"/>
                  </a:moveTo>
                  <a:lnTo>
                    <a:pt x="780237" y="0"/>
                  </a:lnTo>
                  <a:lnTo>
                    <a:pt x="983437" y="203200"/>
                  </a:lnTo>
                  <a:lnTo>
                    <a:pt x="78023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60000"/>
              </a:srgbClr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177800" y="-38100"/>
              <a:ext cx="729437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9872280" y="0"/>
            <a:ext cx="9652686" cy="1543050"/>
            <a:chOff x="0" y="0"/>
            <a:chExt cx="2542271" cy="4064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542271" cy="406400"/>
            </a:xfrm>
            <a:custGeom>
              <a:avLst/>
              <a:gdLst/>
              <a:ahLst/>
              <a:cxnLst/>
              <a:rect r="r" b="b" t="t" l="l"/>
              <a:pathLst>
                <a:path h="406400" w="2542271">
                  <a:moveTo>
                    <a:pt x="0" y="0"/>
                  </a:moveTo>
                  <a:lnTo>
                    <a:pt x="2339071" y="0"/>
                  </a:lnTo>
                  <a:lnTo>
                    <a:pt x="2542271" y="203200"/>
                  </a:lnTo>
                  <a:lnTo>
                    <a:pt x="233907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7753">
                <a:alpha val="40000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177800" y="-38100"/>
              <a:ext cx="2288271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</a:pPr>
            </a:p>
          </p:txBody>
        </p:sp>
      </p:grpSp>
      <p:sp>
        <p:nvSpPr>
          <p:cNvPr name="AutoShape 15" id="15"/>
          <p:cNvSpPr/>
          <p:nvPr/>
        </p:nvSpPr>
        <p:spPr>
          <a:xfrm flipH="true">
            <a:off x="14504618" y="1515109"/>
            <a:ext cx="19050" cy="1285168"/>
          </a:xfrm>
          <a:prstGeom prst="line">
            <a:avLst/>
          </a:prstGeom>
          <a:ln cap="flat" w="38100">
            <a:solidFill>
              <a:srgbClr val="8C7753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16" id="16"/>
          <p:cNvSpPr txBox="true"/>
          <p:nvPr/>
        </p:nvSpPr>
        <p:spPr>
          <a:xfrm rot="0">
            <a:off x="12218940" y="375919"/>
            <a:ext cx="4571356" cy="7054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FFFFFF"/>
                </a:solidFill>
                <a:latin typeface="Bogart"/>
                <a:ea typeface="Bogart"/>
                <a:cs typeface="Bogart"/>
                <a:sym typeface="Bogart"/>
              </a:rPr>
              <a:t>Standard Czwarty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3409356" y="2945129"/>
            <a:ext cx="14557010" cy="21983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Warunki i organizacja nauki i pracy sprzyja zdrowiu oraz dobremu samopoczuciu uczniów, nauczycieli i innych pracowników szkoły oraz współpracy z rodzicami.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909207" y="224403"/>
            <a:ext cx="13007348" cy="8199554"/>
          </a:xfrm>
          <a:custGeom>
            <a:avLst/>
            <a:gdLst/>
            <a:ahLst/>
            <a:cxnLst/>
            <a:rect r="r" b="b" t="t" l="l"/>
            <a:pathLst>
              <a:path h="8199554" w="13007348">
                <a:moveTo>
                  <a:pt x="0" y="0"/>
                </a:moveTo>
                <a:lnTo>
                  <a:pt x="13007348" y="0"/>
                </a:lnTo>
                <a:lnTo>
                  <a:pt x="13007348" y="8199554"/>
                </a:lnTo>
                <a:lnTo>
                  <a:pt x="0" y="81995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1358" r="0" b="-1358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8408120"/>
            <a:ext cx="4090210" cy="19348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Wybrane pomieszczenia i wyposażenie szkoły, organizacja pracy w szkole oraz działania na rzecz ochrony środowiska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5005865" y="8408120"/>
            <a:ext cx="2301156" cy="763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Czystość w szkole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7557897" y="8408120"/>
            <a:ext cx="2803130" cy="1153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Organizacja przerw międzylekcyjnych 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10276244" y="8408120"/>
            <a:ext cx="3161657" cy="19348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Wychowanie fizyczne oraz aktywność fizyczna członków społeczności szkolnej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3437901" y="8385857"/>
            <a:ext cx="2263527" cy="372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Żywienie w szkole</a:t>
            </a:r>
          </a:p>
        </p:txBody>
      </p:sp>
    </p:spTree>
  </p:cSld>
  <p:clrMapOvr>
    <a:masterClrMapping/>
  </p:clrMapOvr>
  <p:transition spd="fast">
    <p:wipe dir="l"/>
  </p:transition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908763" y="3429429"/>
            <a:ext cx="13071030" cy="11449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619"/>
              </a:lnSpc>
              <a:spcBef>
                <a:spcPct val="0"/>
              </a:spcBef>
            </a:pPr>
            <a:r>
              <a:rPr lang="en-US" sz="3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Średnia liczba punktów dla standardu IV </a:t>
            </a:r>
          </a:p>
          <a:p>
            <a:pPr algn="ctr">
              <a:lnSpc>
                <a:spcPts val="4619"/>
              </a:lnSpc>
              <a:spcBef>
                <a:spcPct val="0"/>
              </a:spcBef>
            </a:pPr>
            <a:r>
              <a:rPr lang="en-US" sz="3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dla wszystkich badanych grup: </a:t>
            </a:r>
            <a:r>
              <a:rPr lang="en-US" b="true" sz="32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4,2</a:t>
            </a:r>
            <a:r>
              <a:rPr lang="en-US" sz="32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3930" y="7580299"/>
            <a:ext cx="18240140" cy="2291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4639"/>
              </a:lnSpc>
              <a:spcBef>
                <a:spcPct val="0"/>
              </a:spcBef>
            </a:pPr>
            <a:r>
              <a:rPr lang="en-US" b="true" sz="2899">
                <a:solidFill>
                  <a:srgbClr val="331B0D"/>
                </a:solidFill>
                <a:latin typeface="Bogart Bold"/>
                <a:ea typeface="Bogart Bold"/>
                <a:cs typeface="Bogart Bold"/>
                <a:sym typeface="Bogart Bold"/>
              </a:rPr>
              <a:t>Problem priorytetowy</a:t>
            </a:r>
            <a:r>
              <a:rPr lang="en-US" sz="2899">
                <a:solidFill>
                  <a:srgbClr val="331B0D"/>
                </a:solidFill>
                <a:latin typeface="Bogart"/>
                <a:ea typeface="Bogart"/>
                <a:cs typeface="Bogart"/>
                <a:sym typeface="Bogart"/>
              </a:rPr>
              <a:t>: Funkcjonowanie szkoły w obszarze promocji zdrowia wymaga dalszego doskonalenia, szczególnie w zakresie organizacji posiłków, utrzymania czystości i porządku, redukcji hałasu oraz współpracy z rodzicami, co ma wpływ na poziom świadomości prozdrowotnej całej społeczności szkolnej. </a:t>
            </a:r>
          </a:p>
        </p:txBody>
      </p:sp>
      <p:pic>
        <p:nvPicPr>
          <p:cNvPr name="Picture 5" id="5"/>
          <p:cNvPicPr>
            <a:picLocks noChangeAspect="true"/>
          </p:cNvPicPr>
          <p:nvPr/>
        </p:nvPicPr>
        <p:blipFill>
          <a:blip r:embed="rId3">
            <a:alphaModFix amt="65999"/>
          </a:blip>
          <a:srcRect l="0" t="0" r="0" b="0"/>
          <a:stretch>
            <a:fillRect/>
          </a:stretch>
        </p:blipFill>
        <p:spPr>
          <a:xfrm flipH="false" flipV="false" rot="0">
            <a:off x="1627071" y="1514399"/>
            <a:ext cx="4083123" cy="4606601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498219" y="2339463"/>
            <a:ext cx="11712498" cy="69188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75"/>
              </a:lnSpc>
            </a:pPr>
            <a:r>
              <a:rPr lang="en-US" sz="43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Głównym naszym celem będzie wzmacnianie spójnych i trwałych działań szkoły w zakresie profilaktyki zdrowia oraz przeciwdziałania hejtowi i wykluczeniu rówieśniczemu w celu podniesienia świadomości zdrowotnej, poczucia bezpieczeństwa</a:t>
            </a:r>
          </a:p>
          <a:p>
            <a:pPr algn="ctr">
              <a:lnSpc>
                <a:spcPts val="7875"/>
              </a:lnSpc>
            </a:pPr>
            <a:r>
              <a:rPr lang="en-US" sz="43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 i poprawy klimatu szkoły.</a:t>
            </a:r>
          </a:p>
        </p:txBody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14210717" y="4263924"/>
            <a:ext cx="4077283" cy="6023076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1231032" y="1169517"/>
            <a:ext cx="15825936" cy="7124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Średnia ocena po przeliczeniu wszystkich standardów: 4,2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447145" y="2057400"/>
            <a:ext cx="5812155" cy="8229600"/>
          </a:xfrm>
          <a:custGeom>
            <a:avLst/>
            <a:gdLst/>
            <a:ahLst/>
            <a:cxnLst/>
            <a:rect r="r" b="b" t="t" l="l"/>
            <a:pathLst>
              <a:path h="8229600" w="5812155">
                <a:moveTo>
                  <a:pt x="0" y="0"/>
                </a:moveTo>
                <a:lnTo>
                  <a:pt x="5812155" y="0"/>
                </a:lnTo>
                <a:lnTo>
                  <a:pt x="581215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97551" y="4486103"/>
            <a:ext cx="7084550" cy="5995301"/>
          </a:xfrm>
          <a:custGeom>
            <a:avLst/>
            <a:gdLst/>
            <a:ahLst/>
            <a:cxnLst/>
            <a:rect r="r" b="b" t="t" l="l"/>
            <a:pathLst>
              <a:path h="5995301" w="7084550">
                <a:moveTo>
                  <a:pt x="0" y="0"/>
                </a:moveTo>
                <a:lnTo>
                  <a:pt x="7084550" y="0"/>
                </a:lnTo>
                <a:lnTo>
                  <a:pt x="7084550" y="5995300"/>
                </a:lnTo>
                <a:lnTo>
                  <a:pt x="0" y="59953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508326" y="-109534"/>
            <a:ext cx="16347551" cy="21669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76"/>
              </a:lnSpc>
            </a:pPr>
            <a:r>
              <a:rPr lang="en-US" b="true" sz="46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Projekt grantowy </a:t>
            </a:r>
          </a:p>
          <a:p>
            <a:pPr algn="ctr">
              <a:lnSpc>
                <a:spcPts val="8976"/>
              </a:lnSpc>
            </a:pPr>
            <a:r>
              <a:rPr lang="en-US" b="true" sz="46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“Sklepik szkolny - nasz mały biznes” i jego inicjatywy.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97765" y="1028700"/>
            <a:ext cx="16252382" cy="7917461"/>
          </a:xfrm>
          <a:custGeom>
            <a:avLst/>
            <a:gdLst/>
            <a:ahLst/>
            <a:cxnLst/>
            <a:rect r="r" b="b" t="t" l="l"/>
            <a:pathLst>
              <a:path h="7917461" w="16252382">
                <a:moveTo>
                  <a:pt x="0" y="0"/>
                </a:moveTo>
                <a:lnTo>
                  <a:pt x="16252382" y="0"/>
                </a:lnTo>
                <a:lnTo>
                  <a:pt x="16252382" y="7917461"/>
                </a:lnTo>
                <a:lnTo>
                  <a:pt x="0" y="79174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-8257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1408044" y="3817067"/>
            <a:ext cx="7065934" cy="6730302"/>
          </a:xfrm>
          <a:custGeom>
            <a:avLst/>
            <a:gdLst/>
            <a:ahLst/>
            <a:cxnLst/>
            <a:rect r="r" b="b" t="t" l="l"/>
            <a:pathLst>
              <a:path h="6730302" w="7065934">
                <a:moveTo>
                  <a:pt x="7065934" y="0"/>
                </a:moveTo>
                <a:lnTo>
                  <a:pt x="0" y="0"/>
                </a:lnTo>
                <a:lnTo>
                  <a:pt x="0" y="6730302"/>
                </a:lnTo>
                <a:lnTo>
                  <a:pt x="7065934" y="6730302"/>
                </a:lnTo>
                <a:lnTo>
                  <a:pt x="706593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72997" y="143846"/>
            <a:ext cx="11099464" cy="6635773"/>
          </a:xfrm>
          <a:custGeom>
            <a:avLst/>
            <a:gdLst/>
            <a:ahLst/>
            <a:cxnLst/>
            <a:rect r="r" b="b" t="t" l="l"/>
            <a:pathLst>
              <a:path h="6635773" w="11099464">
                <a:moveTo>
                  <a:pt x="0" y="0"/>
                </a:moveTo>
                <a:lnTo>
                  <a:pt x="11099464" y="0"/>
                </a:lnTo>
                <a:lnTo>
                  <a:pt x="11099464" y="6635772"/>
                </a:lnTo>
                <a:lnTo>
                  <a:pt x="0" y="66357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186" t="0" r="-23667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214663" y="1708611"/>
            <a:ext cx="6370205" cy="8493606"/>
          </a:xfrm>
          <a:custGeom>
            <a:avLst/>
            <a:gdLst/>
            <a:ahLst/>
            <a:cxnLst/>
            <a:rect r="r" b="b" t="t" l="l"/>
            <a:pathLst>
              <a:path h="8493606" w="6370205">
                <a:moveTo>
                  <a:pt x="0" y="0"/>
                </a:moveTo>
                <a:lnTo>
                  <a:pt x="6370204" y="0"/>
                </a:lnTo>
                <a:lnTo>
                  <a:pt x="6370204" y="8493606"/>
                </a:lnTo>
                <a:lnTo>
                  <a:pt x="0" y="84936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2547196" y="7142488"/>
            <a:ext cx="6709848" cy="2960720"/>
          </a:xfrm>
          <a:custGeom>
            <a:avLst/>
            <a:gdLst/>
            <a:ahLst/>
            <a:cxnLst/>
            <a:rect r="r" b="b" t="t" l="l"/>
            <a:pathLst>
              <a:path h="2960720" w="6709848">
                <a:moveTo>
                  <a:pt x="0" y="0"/>
                </a:moveTo>
                <a:lnTo>
                  <a:pt x="6709848" y="0"/>
                </a:lnTo>
                <a:lnTo>
                  <a:pt x="6709848" y="2960721"/>
                </a:lnTo>
                <a:lnTo>
                  <a:pt x="0" y="29607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289370" y="437824"/>
            <a:ext cx="5705504" cy="4705676"/>
          </a:xfrm>
          <a:custGeom>
            <a:avLst/>
            <a:gdLst/>
            <a:ahLst/>
            <a:cxnLst/>
            <a:rect r="r" b="b" t="t" l="l"/>
            <a:pathLst>
              <a:path h="4705676" w="5705504">
                <a:moveTo>
                  <a:pt x="0" y="0"/>
                </a:moveTo>
                <a:lnTo>
                  <a:pt x="5705505" y="0"/>
                </a:lnTo>
                <a:lnTo>
                  <a:pt x="5705505" y="4705676"/>
                </a:lnTo>
                <a:lnTo>
                  <a:pt x="0" y="47056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-61663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200988" y="204883"/>
            <a:ext cx="5705504" cy="8568215"/>
          </a:xfrm>
          <a:custGeom>
            <a:avLst/>
            <a:gdLst/>
            <a:ahLst/>
            <a:cxnLst/>
            <a:rect r="r" b="b" t="t" l="l"/>
            <a:pathLst>
              <a:path h="8568215" w="5705504">
                <a:moveTo>
                  <a:pt x="0" y="0"/>
                </a:moveTo>
                <a:lnTo>
                  <a:pt x="5705505" y="0"/>
                </a:lnTo>
                <a:lnTo>
                  <a:pt x="5705505" y="8568215"/>
                </a:lnTo>
                <a:lnTo>
                  <a:pt x="0" y="856821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315" t="0" r="-6315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377752" y="204883"/>
            <a:ext cx="5705504" cy="8695390"/>
          </a:xfrm>
          <a:custGeom>
            <a:avLst/>
            <a:gdLst/>
            <a:ahLst/>
            <a:cxnLst/>
            <a:rect r="r" b="b" t="t" l="l"/>
            <a:pathLst>
              <a:path h="8695390" w="5705504">
                <a:moveTo>
                  <a:pt x="0" y="0"/>
                </a:moveTo>
                <a:lnTo>
                  <a:pt x="5705504" y="0"/>
                </a:lnTo>
                <a:lnTo>
                  <a:pt x="5705504" y="8695390"/>
                </a:lnTo>
                <a:lnTo>
                  <a:pt x="0" y="86953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151" t="0" r="-7151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242338" y="6465284"/>
            <a:ext cx="4037647" cy="4114800"/>
          </a:xfrm>
          <a:custGeom>
            <a:avLst/>
            <a:gdLst/>
            <a:ahLst/>
            <a:cxnLst/>
            <a:rect r="r" b="b" t="t" l="l"/>
            <a:pathLst>
              <a:path h="4114800" w="4037647">
                <a:moveTo>
                  <a:pt x="0" y="0"/>
                </a:moveTo>
                <a:lnTo>
                  <a:pt x="4037648" y="0"/>
                </a:lnTo>
                <a:lnTo>
                  <a:pt x="40376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279803" y="-151479"/>
            <a:ext cx="10103314" cy="13471085"/>
          </a:xfrm>
          <a:custGeom>
            <a:avLst/>
            <a:gdLst/>
            <a:ahLst/>
            <a:cxnLst/>
            <a:rect r="r" b="b" t="t" l="l"/>
            <a:pathLst>
              <a:path h="13471085" w="10103314">
                <a:moveTo>
                  <a:pt x="0" y="0"/>
                </a:moveTo>
                <a:lnTo>
                  <a:pt x="10103313" y="0"/>
                </a:lnTo>
                <a:lnTo>
                  <a:pt x="10103313" y="13471085"/>
                </a:lnTo>
                <a:lnTo>
                  <a:pt x="0" y="134710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rcRect l="0" t="0" r="0" b="0"/>
          <a:stretch>
            <a:fillRect/>
          </a:stretch>
        </p:blipFill>
        <p:spPr>
          <a:xfrm flipH="false" flipV="false" rot="0">
            <a:off x="14795962" y="6172200"/>
            <a:ext cx="3353562" cy="4114800"/>
          </a:xfrm>
          <a:prstGeom prst="rect">
            <a:avLst/>
          </a:prstGeom>
        </p:spPr>
      </p:pic>
      <p:sp>
        <p:nvSpPr>
          <p:cNvPr name="Freeform 5" id="5"/>
          <p:cNvSpPr/>
          <p:nvPr/>
        </p:nvSpPr>
        <p:spPr>
          <a:xfrm flipH="false" flipV="false" rot="0">
            <a:off x="152666" y="411858"/>
            <a:ext cx="7127136" cy="9502849"/>
          </a:xfrm>
          <a:custGeom>
            <a:avLst/>
            <a:gdLst/>
            <a:ahLst/>
            <a:cxnLst/>
            <a:rect r="r" b="b" t="t" l="l"/>
            <a:pathLst>
              <a:path h="9502849" w="7127136">
                <a:moveTo>
                  <a:pt x="0" y="0"/>
                </a:moveTo>
                <a:lnTo>
                  <a:pt x="7127137" y="0"/>
                </a:lnTo>
                <a:lnTo>
                  <a:pt x="7127137" y="9502849"/>
                </a:lnTo>
                <a:lnTo>
                  <a:pt x="0" y="95028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596977" y="116017"/>
            <a:ext cx="5705504" cy="4928570"/>
          </a:xfrm>
          <a:custGeom>
            <a:avLst/>
            <a:gdLst/>
            <a:ahLst/>
            <a:cxnLst/>
            <a:rect r="r" b="b" t="t" l="l"/>
            <a:pathLst>
              <a:path h="4928570" w="5705504">
                <a:moveTo>
                  <a:pt x="0" y="0"/>
                </a:moveTo>
                <a:lnTo>
                  <a:pt x="5705505" y="0"/>
                </a:lnTo>
                <a:lnTo>
                  <a:pt x="5705505" y="4928569"/>
                </a:lnTo>
                <a:lnTo>
                  <a:pt x="0" y="49285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28301" r="0" b="-2605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282169" y="5364002"/>
            <a:ext cx="6334727" cy="4922998"/>
          </a:xfrm>
          <a:custGeom>
            <a:avLst/>
            <a:gdLst/>
            <a:ahLst/>
            <a:cxnLst/>
            <a:rect r="r" b="b" t="t" l="l"/>
            <a:pathLst>
              <a:path h="4922998" w="6334727">
                <a:moveTo>
                  <a:pt x="0" y="0"/>
                </a:moveTo>
                <a:lnTo>
                  <a:pt x="6334726" y="0"/>
                </a:lnTo>
                <a:lnTo>
                  <a:pt x="6334726" y="4922998"/>
                </a:lnTo>
                <a:lnTo>
                  <a:pt x="0" y="49229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11154" r="0" b="-60414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1764143" y="116017"/>
            <a:ext cx="6142332" cy="4862264"/>
          </a:xfrm>
          <a:custGeom>
            <a:avLst/>
            <a:gdLst/>
            <a:ahLst/>
            <a:cxnLst/>
            <a:rect r="r" b="b" t="t" l="l"/>
            <a:pathLst>
              <a:path h="4862264" w="6142332">
                <a:moveTo>
                  <a:pt x="0" y="0"/>
                </a:moveTo>
                <a:lnTo>
                  <a:pt x="6142333" y="0"/>
                </a:lnTo>
                <a:lnTo>
                  <a:pt x="6142333" y="4862263"/>
                </a:lnTo>
                <a:lnTo>
                  <a:pt x="0" y="486226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6717" t="0" r="-16717" b="-26422"/>
            </a:stretch>
          </a:blipFill>
        </p:spPr>
      </p:sp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rcRect l="0" t="0" r="0" b="0"/>
          <a:stretch>
            <a:fillRect/>
          </a:stretch>
        </p:blipFill>
        <p:spPr>
          <a:xfrm flipH="false" flipV="false" rot="0">
            <a:off x="-1155861" y="2057400"/>
            <a:ext cx="9351818" cy="82296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1899" t="0" r="1899" b="0"/>
          <a:stretch>
            <a:fillRect/>
          </a:stretch>
        </p:blipFill>
        <p:spPr>
          <a:xfrm flipH="false" flipV="false" rot="0">
            <a:off x="1574450" y="1732398"/>
            <a:ext cx="14630400" cy="8554602"/>
          </a:xfrm>
          <a:prstGeom prst="rect">
            <a:avLst/>
          </a:prstGeom>
        </p:spPr>
      </p:pic>
      <p:sp>
        <p:nvSpPr>
          <p:cNvPr name="TextBox 4" id="4"/>
          <p:cNvSpPr txBox="true"/>
          <p:nvPr/>
        </p:nvSpPr>
        <p:spPr>
          <a:xfrm rot="0">
            <a:off x="871371" y="175004"/>
            <a:ext cx="16347430" cy="14549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33"/>
              </a:lnSpc>
            </a:pPr>
            <a:r>
              <a:rPr lang="en-US" b="true" sz="46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Projekt grantowy </a:t>
            </a:r>
          </a:p>
          <a:p>
            <a:pPr algn="ctr">
              <a:lnSpc>
                <a:spcPts val="5733"/>
              </a:lnSpc>
            </a:pPr>
            <a:r>
              <a:rPr lang="en-US" b="true" sz="46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“Sklepik szkolny - nasz mały biznes” i jego inicjatywy.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926718" y="5589011"/>
            <a:ext cx="2813808" cy="2732911"/>
          </a:xfrm>
          <a:custGeom>
            <a:avLst/>
            <a:gdLst/>
            <a:ahLst/>
            <a:cxnLst/>
            <a:rect r="r" b="b" t="t" l="l"/>
            <a:pathLst>
              <a:path h="2732911" w="2813808">
                <a:moveTo>
                  <a:pt x="0" y="0"/>
                </a:moveTo>
                <a:lnTo>
                  <a:pt x="2813808" y="0"/>
                </a:lnTo>
                <a:lnTo>
                  <a:pt x="2813808" y="2732911"/>
                </a:lnTo>
                <a:lnTo>
                  <a:pt x="0" y="27329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0" y="1179497"/>
            <a:ext cx="8310003" cy="9053730"/>
          </a:xfrm>
          <a:custGeom>
            <a:avLst/>
            <a:gdLst/>
            <a:ahLst/>
            <a:cxnLst/>
            <a:rect r="r" b="b" t="t" l="l"/>
            <a:pathLst>
              <a:path h="9053730" w="8310003">
                <a:moveTo>
                  <a:pt x="0" y="0"/>
                </a:moveTo>
                <a:lnTo>
                  <a:pt x="8310003" y="0"/>
                </a:lnTo>
                <a:lnTo>
                  <a:pt x="8310003" y="9053730"/>
                </a:lnTo>
                <a:lnTo>
                  <a:pt x="0" y="90537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-2238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8585652" y="3529701"/>
            <a:ext cx="9850835" cy="6757299"/>
          </a:xfrm>
          <a:custGeom>
            <a:avLst/>
            <a:gdLst/>
            <a:ahLst/>
            <a:cxnLst/>
            <a:rect r="r" b="b" t="t" l="l"/>
            <a:pathLst>
              <a:path h="6757299" w="9850835">
                <a:moveTo>
                  <a:pt x="0" y="0"/>
                </a:moveTo>
                <a:lnTo>
                  <a:pt x="9850835" y="0"/>
                </a:lnTo>
                <a:lnTo>
                  <a:pt x="9850835" y="6757299"/>
                </a:lnTo>
                <a:lnTo>
                  <a:pt x="0" y="675729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139" t="-27279" r="-8273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9299608" y="895350"/>
            <a:ext cx="6050012" cy="12103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939"/>
              </a:lnSpc>
              <a:spcBef>
                <a:spcPct val="0"/>
              </a:spcBef>
            </a:pPr>
            <a:r>
              <a:rPr lang="en-US" b="true" sz="70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Strefa ciszy...</a:t>
            </a:r>
          </a:p>
        </p:txBody>
      </p:sp>
    </p:spTree>
  </p:cSld>
  <p:clrMapOvr>
    <a:masterClrMapping/>
  </p:clrMapOvr>
</p:sld>
</file>

<file path=ppt/slides/slide3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430387"/>
            <a:ext cx="6356647" cy="7306081"/>
          </a:xfrm>
          <a:custGeom>
            <a:avLst/>
            <a:gdLst/>
            <a:ahLst/>
            <a:cxnLst/>
            <a:rect r="r" b="b" t="t" l="l"/>
            <a:pathLst>
              <a:path h="7306081" w="6356647">
                <a:moveTo>
                  <a:pt x="0" y="0"/>
                </a:moveTo>
                <a:lnTo>
                  <a:pt x="6356647" y="0"/>
                </a:lnTo>
                <a:lnTo>
                  <a:pt x="6356647" y="7306080"/>
                </a:lnTo>
                <a:lnTo>
                  <a:pt x="0" y="73060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8859" t="0" r="-4388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651330" y="1642426"/>
            <a:ext cx="5720383" cy="7306081"/>
          </a:xfrm>
          <a:custGeom>
            <a:avLst/>
            <a:gdLst/>
            <a:ahLst/>
            <a:cxnLst/>
            <a:rect r="r" b="b" t="t" l="l"/>
            <a:pathLst>
              <a:path h="7306081" w="5720383">
                <a:moveTo>
                  <a:pt x="0" y="0"/>
                </a:moveTo>
                <a:lnTo>
                  <a:pt x="5720383" y="0"/>
                </a:lnTo>
                <a:lnTo>
                  <a:pt x="5720383" y="7306081"/>
                </a:lnTo>
                <a:lnTo>
                  <a:pt x="0" y="73060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-4394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666396" y="2699315"/>
            <a:ext cx="5999350" cy="7306081"/>
          </a:xfrm>
          <a:custGeom>
            <a:avLst/>
            <a:gdLst/>
            <a:ahLst/>
            <a:cxnLst/>
            <a:rect r="r" b="b" t="t" l="l"/>
            <a:pathLst>
              <a:path h="7306081" w="5999350">
                <a:moveTo>
                  <a:pt x="0" y="0"/>
                </a:moveTo>
                <a:lnTo>
                  <a:pt x="5999349" y="0"/>
                </a:lnTo>
                <a:lnTo>
                  <a:pt x="5999349" y="7306080"/>
                </a:lnTo>
                <a:lnTo>
                  <a:pt x="0" y="73060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2438" r="0" b="-7047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520117" y="9021891"/>
            <a:ext cx="6446413" cy="1265109"/>
          </a:xfrm>
          <a:custGeom>
            <a:avLst/>
            <a:gdLst/>
            <a:ahLst/>
            <a:cxnLst/>
            <a:rect r="r" b="b" t="t" l="l"/>
            <a:pathLst>
              <a:path h="1265109" w="6446413">
                <a:moveTo>
                  <a:pt x="0" y="0"/>
                </a:moveTo>
                <a:lnTo>
                  <a:pt x="6446413" y="0"/>
                </a:lnTo>
                <a:lnTo>
                  <a:pt x="6446413" y="1265109"/>
                </a:lnTo>
                <a:lnTo>
                  <a:pt x="0" y="12651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582294" y="327540"/>
            <a:ext cx="17089867" cy="9613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7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819765" y="2824236"/>
            <a:ext cx="6087478" cy="7462764"/>
          </a:xfrm>
          <a:custGeom>
            <a:avLst/>
            <a:gdLst/>
            <a:ahLst/>
            <a:cxnLst/>
            <a:rect r="r" b="b" t="t" l="l"/>
            <a:pathLst>
              <a:path h="7462764" w="6087478">
                <a:moveTo>
                  <a:pt x="0" y="0"/>
                </a:moveTo>
                <a:lnTo>
                  <a:pt x="6087478" y="0"/>
                </a:lnTo>
                <a:lnTo>
                  <a:pt x="6087478" y="7462764"/>
                </a:lnTo>
                <a:lnTo>
                  <a:pt x="0" y="74627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779" t="0" r="-5779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59987" y="1203527"/>
            <a:ext cx="14527560" cy="9933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07"/>
              </a:lnSpc>
            </a:pPr>
            <a:r>
              <a:rPr lang="en-US" b="true" sz="6399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Ochrona środowiska i profilaktyka</a:t>
            </a:r>
          </a:p>
        </p:txBody>
      </p:sp>
    </p:spTree>
  </p:cSld>
  <p:clrMapOvr>
    <a:masterClrMapping/>
  </p:clrMapOvr>
</p:sld>
</file>

<file path=ppt/slides/slide3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46432" y="1290459"/>
            <a:ext cx="10086777" cy="5814212"/>
          </a:xfrm>
          <a:custGeom>
            <a:avLst/>
            <a:gdLst/>
            <a:ahLst/>
            <a:cxnLst/>
            <a:rect r="r" b="b" t="t" l="l"/>
            <a:pathLst>
              <a:path h="5814212" w="10086777">
                <a:moveTo>
                  <a:pt x="0" y="0"/>
                </a:moveTo>
                <a:lnTo>
                  <a:pt x="10086777" y="0"/>
                </a:lnTo>
                <a:lnTo>
                  <a:pt x="10086777" y="5814212"/>
                </a:lnTo>
                <a:lnTo>
                  <a:pt x="0" y="58142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602187" y="4197565"/>
            <a:ext cx="8417802" cy="6181823"/>
          </a:xfrm>
          <a:custGeom>
            <a:avLst/>
            <a:gdLst/>
            <a:ahLst/>
            <a:cxnLst/>
            <a:rect r="r" b="b" t="t" l="l"/>
            <a:pathLst>
              <a:path h="6181823" w="8417802">
                <a:moveTo>
                  <a:pt x="0" y="0"/>
                </a:moveTo>
                <a:lnTo>
                  <a:pt x="8417802" y="0"/>
                </a:lnTo>
                <a:lnTo>
                  <a:pt x="8417802" y="6181823"/>
                </a:lnTo>
                <a:lnTo>
                  <a:pt x="0" y="61818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215604" y="293246"/>
            <a:ext cx="13856791" cy="6372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01"/>
              </a:lnSpc>
            </a:pPr>
            <a:r>
              <a:rPr lang="en-US" b="true" sz="40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Powiatowy konkurs - Myśl globalnie działaj lokalnie.</a:t>
            </a:r>
          </a:p>
        </p:txBody>
      </p:sp>
    </p:spTree>
  </p:cSld>
  <p:clrMapOvr>
    <a:masterClrMapping/>
  </p:clrMapOvr>
</p:sld>
</file>

<file path=ppt/slides/slide3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07781" y="115898"/>
            <a:ext cx="6856339" cy="4595386"/>
          </a:xfrm>
          <a:custGeom>
            <a:avLst/>
            <a:gdLst/>
            <a:ahLst/>
            <a:cxnLst/>
            <a:rect r="r" b="b" t="t" l="l"/>
            <a:pathLst>
              <a:path h="4595386" w="6856339">
                <a:moveTo>
                  <a:pt x="0" y="0"/>
                </a:moveTo>
                <a:lnTo>
                  <a:pt x="6856339" y="0"/>
                </a:lnTo>
                <a:lnTo>
                  <a:pt x="6856339" y="4595385"/>
                </a:lnTo>
                <a:lnTo>
                  <a:pt x="0" y="45953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-1190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179812" y="115898"/>
            <a:ext cx="5781520" cy="4595386"/>
          </a:xfrm>
          <a:custGeom>
            <a:avLst/>
            <a:gdLst/>
            <a:ahLst/>
            <a:cxnLst/>
            <a:rect r="r" b="b" t="t" l="l"/>
            <a:pathLst>
              <a:path h="4595386" w="5781520">
                <a:moveTo>
                  <a:pt x="0" y="0"/>
                </a:moveTo>
                <a:lnTo>
                  <a:pt x="5781520" y="0"/>
                </a:lnTo>
                <a:lnTo>
                  <a:pt x="5781520" y="4595385"/>
                </a:lnTo>
                <a:lnTo>
                  <a:pt x="0" y="45953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9405" r="-19940" b="-3768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151842" y="5030806"/>
            <a:ext cx="5830314" cy="5369599"/>
          </a:xfrm>
          <a:custGeom>
            <a:avLst/>
            <a:gdLst/>
            <a:ahLst/>
            <a:cxnLst/>
            <a:rect r="r" b="b" t="t" l="l"/>
            <a:pathLst>
              <a:path h="5369599" w="5830314">
                <a:moveTo>
                  <a:pt x="0" y="0"/>
                </a:moveTo>
                <a:lnTo>
                  <a:pt x="5830314" y="0"/>
                </a:lnTo>
                <a:lnTo>
                  <a:pt x="5830314" y="5369599"/>
                </a:lnTo>
                <a:lnTo>
                  <a:pt x="0" y="53695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44773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921190" y="5030806"/>
            <a:ext cx="4732650" cy="5521921"/>
          </a:xfrm>
          <a:custGeom>
            <a:avLst/>
            <a:gdLst/>
            <a:ahLst/>
            <a:cxnLst/>
            <a:rect r="r" b="b" t="t" l="l"/>
            <a:pathLst>
              <a:path h="5521921" w="4732650">
                <a:moveTo>
                  <a:pt x="0" y="0"/>
                </a:moveTo>
                <a:lnTo>
                  <a:pt x="4732650" y="0"/>
                </a:lnTo>
                <a:lnTo>
                  <a:pt x="4732650" y="5521921"/>
                </a:lnTo>
                <a:lnTo>
                  <a:pt x="0" y="552192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7137" r="0" b="-7137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4087712" y="7460634"/>
            <a:ext cx="2939771" cy="2939771"/>
          </a:xfrm>
          <a:custGeom>
            <a:avLst/>
            <a:gdLst/>
            <a:ahLst/>
            <a:cxnLst/>
            <a:rect r="r" b="b" t="t" l="l"/>
            <a:pathLst>
              <a:path h="2939771" w="2939771">
                <a:moveTo>
                  <a:pt x="0" y="0"/>
                </a:moveTo>
                <a:lnTo>
                  <a:pt x="2939771" y="0"/>
                </a:lnTo>
                <a:lnTo>
                  <a:pt x="2939771" y="2939771"/>
                </a:lnTo>
                <a:lnTo>
                  <a:pt x="0" y="29397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3961332" y="1508906"/>
            <a:ext cx="3965245" cy="19702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5"/>
              </a:lnSpc>
            </a:pPr>
            <a:r>
              <a:rPr lang="en-US" b="true" sz="42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Cykliczne zbiórki elektrośmieci.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490389" y="5340898"/>
            <a:ext cx="4134418" cy="2084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89"/>
              </a:lnSpc>
            </a:pPr>
            <a:r>
              <a:rPr lang="en-US" b="true" sz="44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Akcja: Sprzątanie świata.</a:t>
            </a:r>
          </a:p>
        </p:txBody>
      </p:sp>
    </p:spTree>
  </p:cSld>
  <p:clrMapOvr>
    <a:masterClrMapping/>
  </p:clrMapOvr>
</p:sld>
</file>

<file path=ppt/slides/slide3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59515" y="1253815"/>
            <a:ext cx="8082971" cy="5640887"/>
          </a:xfrm>
          <a:custGeom>
            <a:avLst/>
            <a:gdLst/>
            <a:ahLst/>
            <a:cxnLst/>
            <a:rect r="r" b="b" t="t" l="l"/>
            <a:pathLst>
              <a:path h="5640887" w="8082971">
                <a:moveTo>
                  <a:pt x="0" y="0"/>
                </a:moveTo>
                <a:lnTo>
                  <a:pt x="8082970" y="0"/>
                </a:lnTo>
                <a:lnTo>
                  <a:pt x="8082970" y="5640887"/>
                </a:lnTo>
                <a:lnTo>
                  <a:pt x="0" y="56408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0096" t="-27047" r="-812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137791" y="1772023"/>
            <a:ext cx="4815121" cy="8374123"/>
          </a:xfrm>
          <a:custGeom>
            <a:avLst/>
            <a:gdLst/>
            <a:ahLst/>
            <a:cxnLst/>
            <a:rect r="r" b="b" t="t" l="l"/>
            <a:pathLst>
              <a:path h="8374123" w="4815121">
                <a:moveTo>
                  <a:pt x="0" y="0"/>
                </a:moveTo>
                <a:lnTo>
                  <a:pt x="4815121" y="0"/>
                </a:lnTo>
                <a:lnTo>
                  <a:pt x="4815121" y="8374124"/>
                </a:lnTo>
                <a:lnTo>
                  <a:pt x="0" y="837412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770220" y="429006"/>
            <a:ext cx="14914811" cy="655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5"/>
              </a:lnSpc>
              <a:spcBef>
                <a:spcPct val="0"/>
              </a:spcBef>
            </a:pPr>
            <a:r>
              <a:rPr lang="en-US" b="true" sz="42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Szczepienie przeciwko HPV (Human Papilloma Virus)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576429" y="7046627"/>
            <a:ext cx="9508541" cy="21247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6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Szczepienia wykonywane przez personel Centrum Medycznego Goldemed w Legionowie.</a:t>
            </a:r>
          </a:p>
          <a:p>
            <a:pPr algn="ctr">
              <a:lnSpc>
                <a:spcPts val="426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Bogart"/>
                <a:ea typeface="Bogart"/>
                <a:cs typeface="Bogart"/>
                <a:sym typeface="Bogart"/>
              </a:rPr>
              <a:t>Przyjazna atmosfera, spokój oraz doświadczenie nade wszystko.</a:t>
            </a:r>
          </a:p>
        </p:txBody>
      </p:sp>
    </p:spTree>
  </p:cSld>
  <p:clrMapOvr>
    <a:masterClrMapping/>
  </p:clrMapOvr>
</p:sld>
</file>

<file path=ppt/slides/slide3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32006" y="2151998"/>
            <a:ext cx="7441678" cy="5536662"/>
          </a:xfrm>
          <a:custGeom>
            <a:avLst/>
            <a:gdLst/>
            <a:ahLst/>
            <a:cxnLst/>
            <a:rect r="r" b="b" t="t" l="l"/>
            <a:pathLst>
              <a:path h="5536662" w="7441678">
                <a:moveTo>
                  <a:pt x="0" y="0"/>
                </a:moveTo>
                <a:lnTo>
                  <a:pt x="7441679" y="0"/>
                </a:lnTo>
                <a:lnTo>
                  <a:pt x="7441679" y="5536662"/>
                </a:lnTo>
                <a:lnTo>
                  <a:pt x="0" y="55366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721" t="0" r="-2721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787985" y="2956002"/>
            <a:ext cx="3414595" cy="7477964"/>
          </a:xfrm>
          <a:custGeom>
            <a:avLst/>
            <a:gdLst/>
            <a:ahLst/>
            <a:cxnLst/>
            <a:rect r="r" b="b" t="t" l="l"/>
            <a:pathLst>
              <a:path h="7477964" w="3414595">
                <a:moveTo>
                  <a:pt x="0" y="0"/>
                </a:moveTo>
                <a:lnTo>
                  <a:pt x="3414595" y="0"/>
                </a:lnTo>
                <a:lnTo>
                  <a:pt x="3414595" y="7477964"/>
                </a:lnTo>
                <a:lnTo>
                  <a:pt x="0" y="747796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pic>
        <p:nvPicPr>
          <p:cNvPr name="Picture 5" id="5">
            <a:hlinkClick action="ppaction://media"/>
          </p:cNvPr>
          <p:cNvPicPr>
            <a:picLocks noChangeAspect="true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rcRect l="0" t="0" r="0" b="0"/>
          <a:stretch>
            <a:fillRect/>
          </a:stretch>
        </p:blipFill>
        <p:spPr>
          <a:xfrm flipH="false" flipV="false" rot="0">
            <a:off x="11314408" y="2151998"/>
            <a:ext cx="6973592" cy="3974947"/>
          </a:xfrm>
          <a:prstGeom prst="rect">
            <a:avLst/>
          </a:prstGeom>
        </p:spPr>
      </p:pic>
      <p:sp>
        <p:nvSpPr>
          <p:cNvPr name="TextBox 6" id="6"/>
          <p:cNvSpPr txBox="true"/>
          <p:nvPr/>
        </p:nvSpPr>
        <p:spPr>
          <a:xfrm rot="0">
            <a:off x="1168312" y="429006"/>
            <a:ext cx="15723989" cy="6746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67"/>
              </a:lnSpc>
            </a:pPr>
            <a:r>
              <a:rPr lang="en-US" b="true" sz="43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Profilaktyczne badanie stóp oraz wad postawy u dzieci.</a:t>
            </a:r>
          </a:p>
        </p:txBody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2987491"/>
            <a:ext cx="6716689" cy="7357724"/>
          </a:xfrm>
          <a:custGeom>
            <a:avLst/>
            <a:gdLst/>
            <a:ahLst/>
            <a:cxnLst/>
            <a:rect r="r" b="b" t="t" l="l"/>
            <a:pathLst>
              <a:path h="7357724" w="6716689">
                <a:moveTo>
                  <a:pt x="0" y="0"/>
                </a:moveTo>
                <a:lnTo>
                  <a:pt x="6716689" y="0"/>
                </a:lnTo>
                <a:lnTo>
                  <a:pt x="6716689" y="7357724"/>
                </a:lnTo>
                <a:lnTo>
                  <a:pt x="0" y="73577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077" t="0" r="-40981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878614" y="1967908"/>
            <a:ext cx="5509443" cy="7913118"/>
          </a:xfrm>
          <a:custGeom>
            <a:avLst/>
            <a:gdLst/>
            <a:ahLst/>
            <a:cxnLst/>
            <a:rect r="r" b="b" t="t" l="l"/>
            <a:pathLst>
              <a:path h="7913118" w="5509443">
                <a:moveTo>
                  <a:pt x="0" y="0"/>
                </a:moveTo>
                <a:lnTo>
                  <a:pt x="5509442" y="0"/>
                </a:lnTo>
                <a:lnTo>
                  <a:pt x="5509442" y="7913118"/>
                </a:lnTo>
                <a:lnTo>
                  <a:pt x="0" y="791311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-7721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549981" y="1300493"/>
            <a:ext cx="5519910" cy="7359879"/>
          </a:xfrm>
          <a:custGeom>
            <a:avLst/>
            <a:gdLst/>
            <a:ahLst/>
            <a:cxnLst/>
            <a:rect r="r" b="b" t="t" l="l"/>
            <a:pathLst>
              <a:path h="7359879" w="5519910">
                <a:moveTo>
                  <a:pt x="0" y="0"/>
                </a:moveTo>
                <a:lnTo>
                  <a:pt x="5519910" y="0"/>
                </a:lnTo>
                <a:lnTo>
                  <a:pt x="5519910" y="7359880"/>
                </a:lnTo>
                <a:lnTo>
                  <a:pt x="0" y="73598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0" y="372872"/>
            <a:ext cx="16025815" cy="6934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89"/>
              </a:lnSpc>
            </a:pPr>
            <a:r>
              <a:rPr lang="en-US" b="true" sz="4499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Profilaktyka zdrowia płuc - projekt LunhHealth 4life.</a:t>
            </a:r>
          </a:p>
        </p:txBody>
      </p:sp>
    </p:spTree>
  </p:cSld>
  <p:clrMapOvr>
    <a:masterClrMapping/>
  </p:clrMapOvr>
</p:sld>
</file>

<file path=ppt/slides/slide3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22" r="0" b="-9222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58764" y="1009650"/>
            <a:ext cx="10644842" cy="11201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06"/>
              </a:lnSpc>
            </a:pPr>
            <a:r>
              <a:rPr lang="en-US" b="true" sz="7300">
                <a:solidFill>
                  <a:srgbClr val="000000"/>
                </a:solidFill>
                <a:latin typeface="Bogart Bold"/>
                <a:ea typeface="Bogart Bold"/>
                <a:cs typeface="Bogart Bold"/>
                <a:sym typeface="Bogart Bold"/>
              </a:rPr>
              <a:t>Profilaktyka cukrzycy.</a:t>
            </a:r>
          </a:p>
        </p:txBody>
      </p:sp>
    </p:spTree>
  </p:cSld>
  <p:clrMapOvr>
    <a:masterClrMapping/>
  </p:clrMapOvr>
</p:sld>
</file>

<file path=ppt/slides/slide4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650986" y="-296741"/>
            <a:ext cx="19383544" cy="10915525"/>
          </a:xfrm>
          <a:custGeom>
            <a:avLst/>
            <a:gdLst/>
            <a:ahLst/>
            <a:cxnLst/>
            <a:rect r="r" b="b" t="t" l="l"/>
            <a:pathLst>
              <a:path h="10915525" w="19383544">
                <a:moveTo>
                  <a:pt x="0" y="0"/>
                </a:moveTo>
                <a:lnTo>
                  <a:pt x="19383544" y="0"/>
                </a:lnTo>
                <a:lnTo>
                  <a:pt x="19383544" y="10915525"/>
                </a:lnTo>
                <a:lnTo>
                  <a:pt x="0" y="1091552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7714" r="0" b="-10596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503689" y="370722"/>
            <a:ext cx="8222518" cy="8227275"/>
          </a:xfrm>
          <a:custGeom>
            <a:avLst/>
            <a:gdLst/>
            <a:ahLst/>
            <a:cxnLst/>
            <a:rect r="r" b="b" t="t" l="l"/>
            <a:pathLst>
              <a:path h="8227275" w="8222518">
                <a:moveTo>
                  <a:pt x="0" y="0"/>
                </a:moveTo>
                <a:lnTo>
                  <a:pt x="8222518" y="0"/>
                </a:lnTo>
                <a:lnTo>
                  <a:pt x="8222518" y="8227275"/>
                </a:lnTo>
                <a:lnTo>
                  <a:pt x="0" y="82272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3218" t="-50871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5652550" y="8095294"/>
            <a:ext cx="4022587" cy="2891234"/>
          </a:xfrm>
          <a:custGeom>
            <a:avLst/>
            <a:gdLst/>
            <a:ahLst/>
            <a:cxnLst/>
            <a:rect r="r" b="b" t="t" l="l"/>
            <a:pathLst>
              <a:path h="2891234" w="4022587">
                <a:moveTo>
                  <a:pt x="0" y="0"/>
                </a:moveTo>
                <a:lnTo>
                  <a:pt x="4022586" y="0"/>
                </a:lnTo>
                <a:lnTo>
                  <a:pt x="4022586" y="2891234"/>
                </a:lnTo>
                <a:lnTo>
                  <a:pt x="0" y="28912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449048" y="1392824"/>
            <a:ext cx="7810252" cy="8272153"/>
          </a:xfrm>
          <a:custGeom>
            <a:avLst/>
            <a:gdLst/>
            <a:ahLst/>
            <a:cxnLst/>
            <a:rect r="r" b="b" t="t" l="l"/>
            <a:pathLst>
              <a:path h="8272153" w="7810252">
                <a:moveTo>
                  <a:pt x="0" y="0"/>
                </a:moveTo>
                <a:lnTo>
                  <a:pt x="7810252" y="0"/>
                </a:lnTo>
                <a:lnTo>
                  <a:pt x="7810252" y="8272154"/>
                </a:lnTo>
                <a:lnTo>
                  <a:pt x="0" y="827215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25888" r="0" b="0"/>
            </a:stretch>
          </a:blipFill>
        </p:spPr>
      </p:sp>
    </p:spTree>
  </p:cSld>
  <p:clrMapOvr>
    <a:masterClrMapping/>
  </p:clrMapOvr>
</p:sld>
</file>

<file path=ppt/slides/slide4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35941" y="142947"/>
            <a:ext cx="5954222" cy="6556395"/>
          </a:xfrm>
          <a:custGeom>
            <a:avLst/>
            <a:gdLst/>
            <a:ahLst/>
            <a:cxnLst/>
            <a:rect r="r" b="b" t="t" l="l"/>
            <a:pathLst>
              <a:path h="6556395" w="5954222">
                <a:moveTo>
                  <a:pt x="0" y="0"/>
                </a:moveTo>
                <a:lnTo>
                  <a:pt x="5954221" y="0"/>
                </a:lnTo>
                <a:lnTo>
                  <a:pt x="5954221" y="6556395"/>
                </a:lnTo>
                <a:lnTo>
                  <a:pt x="0" y="65563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21087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499784" y="1372234"/>
            <a:ext cx="5185918" cy="6643125"/>
          </a:xfrm>
          <a:custGeom>
            <a:avLst/>
            <a:gdLst/>
            <a:ahLst/>
            <a:cxnLst/>
            <a:rect r="r" b="b" t="t" l="l"/>
            <a:pathLst>
              <a:path h="6643125" w="5185918">
                <a:moveTo>
                  <a:pt x="0" y="0"/>
                </a:moveTo>
                <a:lnTo>
                  <a:pt x="5185918" y="0"/>
                </a:lnTo>
                <a:lnTo>
                  <a:pt x="5185918" y="6643124"/>
                </a:lnTo>
                <a:lnTo>
                  <a:pt x="0" y="664312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21618" r="-16844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076105" y="228229"/>
            <a:ext cx="5461639" cy="4685229"/>
          </a:xfrm>
          <a:custGeom>
            <a:avLst/>
            <a:gdLst/>
            <a:ahLst/>
            <a:cxnLst/>
            <a:rect r="r" b="b" t="t" l="l"/>
            <a:pathLst>
              <a:path h="4685229" w="5461639">
                <a:moveTo>
                  <a:pt x="0" y="0"/>
                </a:moveTo>
                <a:lnTo>
                  <a:pt x="5461639" y="0"/>
                </a:lnTo>
                <a:lnTo>
                  <a:pt x="5461639" y="4685229"/>
                </a:lnTo>
                <a:lnTo>
                  <a:pt x="0" y="468522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22794" t="0" r="-29711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1915313" y="5143500"/>
            <a:ext cx="5783222" cy="5930615"/>
          </a:xfrm>
          <a:custGeom>
            <a:avLst/>
            <a:gdLst/>
            <a:ahLst/>
            <a:cxnLst/>
            <a:rect r="r" b="b" t="t" l="l"/>
            <a:pathLst>
              <a:path h="5930615" w="5783222">
                <a:moveTo>
                  <a:pt x="0" y="0"/>
                </a:moveTo>
                <a:lnTo>
                  <a:pt x="5783222" y="0"/>
                </a:lnTo>
                <a:lnTo>
                  <a:pt x="5783222" y="5930615"/>
                </a:lnTo>
                <a:lnTo>
                  <a:pt x="0" y="593061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30019" r="0" b="0"/>
            </a:stretch>
          </a:blipFill>
        </p:spPr>
      </p:sp>
      <p:pic>
        <p:nvPicPr>
          <p:cNvPr name="Picture 7" id="7">
            <a:hlinkClick action="ppaction://media"/>
          </p:cNvPr>
          <p:cNvPicPr>
            <a:picLocks noChangeAspect="true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7"/>
          <a:srcRect l="0" t="0" r="0" b="0"/>
          <a:stretch>
            <a:fillRect/>
          </a:stretch>
        </p:blipFill>
        <p:spPr>
          <a:xfrm flipH="false" flipV="false" rot="0">
            <a:off x="235941" y="6949230"/>
            <a:ext cx="6034233" cy="34395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pic>
        <p:nvPicPr>
          <p:cNvPr name="Picture 3" id="3">
            <a:hlinkClick action="ppaction://media"/>
          </p:cNvPr>
          <p:cNvPicPr>
            <a:picLocks noChangeAspect="true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rcRect l="758" t="1024" r="758" b="0"/>
          <a:stretch>
            <a:fillRect/>
          </a:stretch>
        </p:blipFill>
        <p:spPr>
          <a:xfrm flipH="false" flipV="false" rot="0">
            <a:off x="-203224" y="-100304"/>
            <a:ext cx="18603903" cy="10387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0">
                <p:cTn fill="hold" display="false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93517" y="0"/>
            <a:ext cx="14453416" cy="3519830"/>
            <a:chOff x="0" y="0"/>
            <a:chExt cx="19271221" cy="469310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9271227" cy="4693104"/>
            </a:xfrm>
            <a:custGeom>
              <a:avLst/>
              <a:gdLst/>
              <a:ahLst/>
              <a:cxnLst/>
              <a:rect r="r" b="b" t="t" l="l"/>
              <a:pathLst>
                <a:path h="4693104" w="19271227">
                  <a:moveTo>
                    <a:pt x="0" y="0"/>
                  </a:moveTo>
                  <a:lnTo>
                    <a:pt x="19271227" y="0"/>
                  </a:lnTo>
                  <a:lnTo>
                    <a:pt x="19271227" y="4693104"/>
                  </a:lnTo>
                  <a:lnTo>
                    <a:pt x="0" y="469310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2546" r="0" b="-27475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114300"/>
              <a:ext cx="19271221" cy="4578807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ctr">
                <a:lnSpc>
                  <a:spcPts val="10692"/>
                </a:lnSpc>
              </a:pPr>
              <a:r>
                <a:rPr lang="en-US" sz="9900" spc="-59">
                  <a:solidFill>
                    <a:srgbClr val="000000"/>
                  </a:solidFill>
                  <a:latin typeface="Bogart"/>
                  <a:ea typeface="Bogart"/>
                  <a:cs typeface="Bogart"/>
                  <a:sym typeface="Bogart"/>
                </a:rPr>
                <a:t>Aktywność fizyczna </a:t>
              </a:r>
            </a:p>
            <a:p>
              <a:pPr algn="ctr">
                <a:lnSpc>
                  <a:spcPts val="10692"/>
                </a:lnSpc>
              </a:pPr>
              <a:r>
                <a:rPr lang="en-US" sz="9900" spc="-60">
                  <a:solidFill>
                    <a:srgbClr val="000000"/>
                  </a:solidFill>
                  <a:latin typeface="Bogart"/>
                  <a:ea typeface="Bogart"/>
                  <a:cs typeface="Bogart"/>
                  <a:sym typeface="Bogart"/>
                </a:rPr>
                <a:t>w naszej szkole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672988" y="3701729"/>
            <a:ext cx="10148086" cy="6477745"/>
            <a:chOff x="0" y="0"/>
            <a:chExt cx="10785399" cy="688455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785348" cy="6884543"/>
            </a:xfrm>
            <a:custGeom>
              <a:avLst/>
              <a:gdLst/>
              <a:ahLst/>
              <a:cxnLst/>
              <a:rect r="r" b="b" t="t" l="l"/>
              <a:pathLst>
                <a:path h="6884543" w="10785348">
                  <a:moveTo>
                    <a:pt x="0" y="0"/>
                  </a:moveTo>
                  <a:lnTo>
                    <a:pt x="10785348" y="0"/>
                  </a:lnTo>
                  <a:lnTo>
                    <a:pt x="10785348" y="6884543"/>
                  </a:lnTo>
                  <a:lnTo>
                    <a:pt x="0" y="68845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5291" r="0" b="-5291"/>
              </a:stretch>
            </a:blipFill>
          </p:spPr>
        </p:sp>
      </p:grpSp>
    </p:spTree>
  </p:cSld>
  <p:clrMapOvr>
    <a:masterClrMapping/>
  </p:clrMapOvr>
</p:sld>
</file>

<file path=ppt/slides/slide4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22964" y="4104559"/>
            <a:ext cx="11045637" cy="5859367"/>
            <a:chOff x="0" y="0"/>
            <a:chExt cx="10196004" cy="540866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0195941" cy="5408676"/>
            </a:xfrm>
            <a:custGeom>
              <a:avLst/>
              <a:gdLst/>
              <a:ahLst/>
              <a:cxnLst/>
              <a:rect r="r" b="b" t="t" l="l"/>
              <a:pathLst>
                <a:path h="5408676" w="10195941">
                  <a:moveTo>
                    <a:pt x="0" y="0"/>
                  </a:moveTo>
                  <a:lnTo>
                    <a:pt x="10195941" y="0"/>
                  </a:lnTo>
                  <a:lnTo>
                    <a:pt x="10195941" y="5408676"/>
                  </a:lnTo>
                  <a:lnTo>
                    <a:pt x="0" y="5408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10922674" y="0"/>
            <a:ext cx="7365326" cy="4746904"/>
            <a:chOff x="0" y="0"/>
            <a:chExt cx="8154213" cy="5255336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54162" cy="5255387"/>
            </a:xfrm>
            <a:custGeom>
              <a:avLst/>
              <a:gdLst/>
              <a:ahLst/>
              <a:cxnLst/>
              <a:rect r="r" b="b" t="t" l="l"/>
              <a:pathLst>
                <a:path h="5255387" w="8154162">
                  <a:moveTo>
                    <a:pt x="0" y="0"/>
                  </a:moveTo>
                  <a:lnTo>
                    <a:pt x="8154162" y="0"/>
                  </a:lnTo>
                  <a:lnTo>
                    <a:pt x="8154162" y="5255387"/>
                  </a:lnTo>
                  <a:lnTo>
                    <a:pt x="0" y="52553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27580" r="0" b="-27579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0773892" y="5143500"/>
            <a:ext cx="7691525" cy="5143500"/>
            <a:chOff x="0" y="0"/>
            <a:chExt cx="8712117" cy="582599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712081" cy="5826019"/>
            </a:xfrm>
            <a:custGeom>
              <a:avLst/>
              <a:gdLst/>
              <a:ahLst/>
              <a:cxnLst/>
              <a:rect r="r" b="b" t="t" l="l"/>
              <a:pathLst>
                <a:path h="5826019" w="8712081">
                  <a:moveTo>
                    <a:pt x="0" y="0"/>
                  </a:moveTo>
                  <a:lnTo>
                    <a:pt x="8712081" y="0"/>
                  </a:lnTo>
                  <a:lnTo>
                    <a:pt x="8712081" y="5826019"/>
                  </a:lnTo>
                  <a:lnTo>
                    <a:pt x="0" y="58260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9442" t="0" r="-9443" b="0"/>
              </a:stretch>
            </a:blipFill>
          </p:spPr>
        </p:sp>
      </p:grpSp>
      <p:pic>
        <p:nvPicPr>
          <p:cNvPr name="Picture 9" id="9"/>
          <p:cNvPicPr>
            <a:picLocks noChangeAspect="true"/>
          </p:cNvPicPr>
          <p:nvPr/>
        </p:nvPicPr>
        <p:blipFill>
          <a:blip r:embed="rId6"/>
          <a:srcRect l="0" t="0" r="0" b="0"/>
          <a:stretch>
            <a:fillRect/>
          </a:stretch>
        </p:blipFill>
        <p:spPr>
          <a:xfrm flipH="false" flipV="false" rot="0">
            <a:off x="1028700" y="0"/>
            <a:ext cx="9393665" cy="4978643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3199114" y="822612"/>
            <a:ext cx="15773400" cy="1645953"/>
            <a:chOff x="0" y="0"/>
            <a:chExt cx="21031200" cy="219460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1031200" cy="2194609"/>
            </a:xfrm>
            <a:custGeom>
              <a:avLst/>
              <a:gdLst/>
              <a:ahLst/>
              <a:cxnLst/>
              <a:rect r="r" b="b" t="t" l="l"/>
              <a:pathLst>
                <a:path h="2194609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2194609"/>
                  </a:lnTo>
                  <a:lnTo>
                    <a:pt x="0" y="2194609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17975" r="0" b="-217975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76200"/>
              <a:ext cx="21031200" cy="211840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00"/>
                </a:lnSpc>
              </a:pPr>
              <a:r>
                <a:rPr lang="en-US" sz="7500" spc="-45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C89116">
                          <a:alpha val="100000"/>
                        </a:srgbClr>
                      </a:gs>
                    </a:gsLst>
                    <a:lin ang="0"/>
                  </a:gradFill>
                  <a:latin typeface="Bogart"/>
                  <a:ea typeface="Bogart"/>
                  <a:cs typeface="Bogart"/>
                  <a:sym typeface="Bogart"/>
                </a:rPr>
                <a:t>Klasy I - III</a:t>
              </a: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3016245" y="7482385"/>
            <a:ext cx="3909933" cy="2717404"/>
          </a:xfrm>
          <a:custGeom>
            <a:avLst/>
            <a:gdLst/>
            <a:ahLst/>
            <a:cxnLst/>
            <a:rect r="r" b="b" t="t" l="l"/>
            <a:pathLst>
              <a:path h="2717404" w="3909933">
                <a:moveTo>
                  <a:pt x="0" y="0"/>
                </a:moveTo>
                <a:lnTo>
                  <a:pt x="3909933" y="0"/>
                </a:lnTo>
                <a:lnTo>
                  <a:pt x="3909933" y="2717404"/>
                </a:lnTo>
                <a:lnTo>
                  <a:pt x="0" y="27174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1253061" y="5143500"/>
            <a:ext cx="4770501" cy="4677770"/>
          </a:xfrm>
          <a:custGeom>
            <a:avLst/>
            <a:gdLst/>
            <a:ahLst/>
            <a:cxnLst/>
            <a:rect r="r" b="b" t="t" l="l"/>
            <a:pathLst>
              <a:path h="4677770" w="4770501">
                <a:moveTo>
                  <a:pt x="0" y="0"/>
                </a:moveTo>
                <a:lnTo>
                  <a:pt x="4770501" y="0"/>
                </a:lnTo>
                <a:lnTo>
                  <a:pt x="4770501" y="4677770"/>
                </a:lnTo>
                <a:lnTo>
                  <a:pt x="0" y="467777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346169" y="822612"/>
            <a:ext cx="6584284" cy="3750977"/>
          </a:xfrm>
          <a:custGeom>
            <a:avLst/>
            <a:gdLst/>
            <a:ahLst/>
            <a:cxnLst/>
            <a:rect r="r" b="b" t="t" l="l"/>
            <a:pathLst>
              <a:path h="3750977" w="6584284">
                <a:moveTo>
                  <a:pt x="0" y="0"/>
                </a:moveTo>
                <a:lnTo>
                  <a:pt x="6584284" y="0"/>
                </a:lnTo>
                <a:lnTo>
                  <a:pt x="6584284" y="3750977"/>
                </a:lnTo>
                <a:lnTo>
                  <a:pt x="0" y="375097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28700" y="2698100"/>
            <a:ext cx="8303182" cy="4130833"/>
          </a:xfrm>
          <a:custGeom>
            <a:avLst/>
            <a:gdLst/>
            <a:ahLst/>
            <a:cxnLst/>
            <a:rect r="r" b="b" t="t" l="l"/>
            <a:pathLst>
              <a:path h="4130833" w="8303182">
                <a:moveTo>
                  <a:pt x="0" y="0"/>
                </a:moveTo>
                <a:lnTo>
                  <a:pt x="8303182" y="0"/>
                </a:lnTo>
                <a:lnTo>
                  <a:pt x="8303182" y="4130833"/>
                </a:lnTo>
                <a:lnTo>
                  <a:pt x="0" y="413083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7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101269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237287"/>
            <a:ext cx="12975971" cy="6139769"/>
            <a:chOff x="0" y="0"/>
            <a:chExt cx="17301295" cy="818635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7301296" cy="8186362"/>
            </a:xfrm>
            <a:custGeom>
              <a:avLst/>
              <a:gdLst/>
              <a:ahLst/>
              <a:cxnLst/>
              <a:rect r="r" b="b" t="t" l="l"/>
              <a:pathLst>
                <a:path h="8186362" w="17301296">
                  <a:moveTo>
                    <a:pt x="0" y="0"/>
                  </a:moveTo>
                  <a:lnTo>
                    <a:pt x="17301296" y="0"/>
                  </a:lnTo>
                  <a:lnTo>
                    <a:pt x="17301296" y="8186362"/>
                  </a:lnTo>
                  <a:lnTo>
                    <a:pt x="0" y="81863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154" r="-15136" b="10327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7301295" cy="8195884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l">
                <a:lnSpc>
                  <a:spcPts val="4687"/>
                </a:lnSpc>
              </a:pPr>
              <a:r>
                <a:rPr lang="en-US" b="true" sz="3779" spc="-22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C89116">
                          <a:alpha val="100000"/>
                        </a:srgbClr>
                      </a:gs>
                    </a:gsLst>
                    <a:lin ang="0"/>
                  </a:gradFill>
                  <a:latin typeface="Bogart Bold"/>
                  <a:ea typeface="Bogart Bold"/>
                  <a:cs typeface="Bogart Bold"/>
                  <a:sym typeface="Bogart Bold"/>
                </a:rPr>
                <a:t>„ I Ty możesz zostać mistrzem” – turniej organizowany przez Polski Związek Zapaśniczy oraz Ministerstwo Sportu i Turystyki</a:t>
              </a:r>
            </a:p>
            <a:p>
              <a:pPr algn="l" marL="684085" indent="-342043" lvl="1">
                <a:lnSpc>
                  <a:spcPts val="4687"/>
                </a:lnSpc>
              </a:pPr>
            </a:p>
            <a:p>
              <a:pPr algn="l">
                <a:lnSpc>
                  <a:spcPts val="4687"/>
                </a:lnSpc>
              </a:pPr>
              <a:r>
                <a:rPr lang="en-US" b="true" sz="3779" spc="-22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C89116">
                          <a:alpha val="100000"/>
                        </a:srgbClr>
                      </a:gs>
                    </a:gsLst>
                    <a:lin ang="0"/>
                  </a:gradFill>
                  <a:latin typeface="Bogart Bold"/>
                  <a:ea typeface="Bogart Bold"/>
                  <a:cs typeface="Bogart Bold"/>
                  <a:sym typeface="Bogart Bold"/>
                </a:rPr>
                <a:t>„Wf z klasą”</a:t>
              </a:r>
            </a:p>
            <a:p>
              <a:pPr algn="l">
                <a:lnSpc>
                  <a:spcPts val="4687"/>
                </a:lnSpc>
              </a:pPr>
            </a:p>
            <a:p>
              <a:pPr algn="l">
                <a:lnSpc>
                  <a:spcPts val="4687"/>
                </a:lnSpc>
              </a:pPr>
              <a:r>
                <a:rPr lang="en-US" b="true" sz="3779" spc="-22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C89116">
                          <a:alpha val="100000"/>
                        </a:srgbClr>
                      </a:gs>
                    </a:gsLst>
                    <a:lin ang="0"/>
                  </a:gradFill>
                  <a:latin typeface="Bogart Bold"/>
                  <a:ea typeface="Bogart Bold"/>
                  <a:cs typeface="Bogart Bold"/>
                  <a:sym typeface="Bogart Bold"/>
                </a:rPr>
                <a:t> “Dzień pustej klasy”, lekcje w terenie, </a:t>
              </a:r>
            </a:p>
            <a:p>
              <a:pPr algn="l" marL="684085" indent="-342043" lvl="1">
                <a:lnSpc>
                  <a:spcPts val="4687"/>
                </a:lnSpc>
              </a:pPr>
              <a:r>
                <a:rPr lang="en-US" b="true" sz="3779" spc="-23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C89116">
                          <a:alpha val="100000"/>
                        </a:srgbClr>
                      </a:gs>
                    </a:gsLst>
                    <a:lin ang="0"/>
                  </a:gradFill>
                  <a:latin typeface="Bogart Bold"/>
                  <a:ea typeface="Bogart Bold"/>
                  <a:cs typeface="Bogart Bold"/>
                  <a:sym typeface="Bogart Bold"/>
                </a:rPr>
                <a:t>spotkanie z Olimpijczykiem </a:t>
              </a:r>
            </a:p>
            <a:p>
              <a:pPr algn="l" marL="684085" indent="-342043" lvl="1">
                <a:lnSpc>
                  <a:spcPts val="4687"/>
                </a:lnSpc>
              </a:pPr>
            </a:p>
            <a:p>
              <a:pPr algn="l" marL="684085" indent="-342043" lvl="1">
                <a:lnSpc>
                  <a:spcPts val="4687"/>
                </a:lnSpc>
              </a:pPr>
            </a:p>
          </p:txBody>
        </p:sp>
      </p:grpSp>
      <p:pic>
        <p:nvPicPr>
          <p:cNvPr name="Picture 6" id="6">
            <a:hlinkClick action="ppaction://media"/>
          </p:cNvPr>
          <p:cNvPicPr>
            <a:picLocks noChangeAspect="true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rcRect l="5" t="0" r="4" b="0"/>
          <a:stretch>
            <a:fillRect/>
          </a:stretch>
        </p:blipFill>
        <p:spPr>
          <a:xfrm flipH="false" flipV="false" rot="0">
            <a:off x="8255835" y="4607854"/>
            <a:ext cx="10032165" cy="5679146"/>
          </a:xfrm>
          <a:prstGeom prst="rect">
            <a:avLst/>
          </a:prstGeom>
        </p:spPr>
      </p:pic>
      <p:sp>
        <p:nvSpPr>
          <p:cNvPr name="Freeform 7" id="7"/>
          <p:cNvSpPr/>
          <p:nvPr/>
        </p:nvSpPr>
        <p:spPr>
          <a:xfrm flipH="false" flipV="false" rot="0">
            <a:off x="13669293" y="1028700"/>
            <a:ext cx="4140567" cy="3467725"/>
          </a:xfrm>
          <a:custGeom>
            <a:avLst/>
            <a:gdLst/>
            <a:ahLst/>
            <a:cxnLst/>
            <a:rect r="r" b="b" t="t" l="l"/>
            <a:pathLst>
              <a:path h="3467725" w="4140567">
                <a:moveTo>
                  <a:pt x="0" y="0"/>
                </a:moveTo>
                <a:lnTo>
                  <a:pt x="4140568" y="0"/>
                </a:lnTo>
                <a:lnTo>
                  <a:pt x="4140568" y="3467725"/>
                </a:lnTo>
                <a:lnTo>
                  <a:pt x="0" y="346772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</p:spTree>
  </p:cSld>
  <p:clrMapOvr>
    <a:masterClrMapping/>
  </p:clrMapOvr>
  <p:timing>
    <p:tnLst>
      <p:par>
        <p:cTn dur="indefinite" restart="never" nodeType="tmRoot">
          <p:childTnLst>
            <p:video>
              <p:cMediaNode vol="80000">
                <p:cTn fill="hold" display="false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319919" y="0"/>
            <a:ext cx="7607346" cy="4279132"/>
            <a:chOff x="0" y="0"/>
            <a:chExt cx="6863283" cy="386059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6863334" cy="3860546"/>
            </a:xfrm>
            <a:custGeom>
              <a:avLst/>
              <a:gdLst/>
              <a:ahLst/>
              <a:cxnLst/>
              <a:rect r="r" b="b" t="t" l="l"/>
              <a:pathLst>
                <a:path h="3860546" w="6863334">
                  <a:moveTo>
                    <a:pt x="0" y="0"/>
                  </a:moveTo>
                  <a:lnTo>
                    <a:pt x="6863334" y="0"/>
                  </a:lnTo>
                  <a:lnTo>
                    <a:pt x="6863334" y="3860546"/>
                  </a:lnTo>
                  <a:lnTo>
                    <a:pt x="0" y="38605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-1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8499539" y="0"/>
            <a:ext cx="9355288" cy="5430342"/>
            <a:chOff x="0" y="0"/>
            <a:chExt cx="7166623" cy="4159916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166610" cy="4159967"/>
            </a:xfrm>
            <a:custGeom>
              <a:avLst/>
              <a:gdLst/>
              <a:ahLst/>
              <a:cxnLst/>
              <a:rect r="r" b="b" t="t" l="l"/>
              <a:pathLst>
                <a:path h="4159967" w="7166610">
                  <a:moveTo>
                    <a:pt x="0" y="0"/>
                  </a:moveTo>
                  <a:lnTo>
                    <a:pt x="7166610" y="0"/>
                  </a:lnTo>
                  <a:lnTo>
                    <a:pt x="7166610" y="4159967"/>
                  </a:lnTo>
                  <a:lnTo>
                    <a:pt x="0" y="41599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14604" r="0" b="-14602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-121455" y="4612466"/>
            <a:ext cx="7408881" cy="5562947"/>
            <a:chOff x="0" y="0"/>
            <a:chExt cx="8486597" cy="637214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486648" cy="6372098"/>
            </a:xfrm>
            <a:custGeom>
              <a:avLst/>
              <a:gdLst/>
              <a:ahLst/>
              <a:cxnLst/>
              <a:rect r="r" b="b" t="t" l="l"/>
              <a:pathLst>
                <a:path h="6372098" w="8486648">
                  <a:moveTo>
                    <a:pt x="0" y="0"/>
                  </a:moveTo>
                  <a:lnTo>
                    <a:pt x="8486648" y="0"/>
                  </a:lnTo>
                  <a:lnTo>
                    <a:pt x="8486648" y="6372098"/>
                  </a:lnTo>
                  <a:lnTo>
                    <a:pt x="0" y="63720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9598197" y="5792233"/>
            <a:ext cx="7157972" cy="4494767"/>
            <a:chOff x="0" y="0"/>
            <a:chExt cx="9039885" cy="5676494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9039860" cy="5676519"/>
            </a:xfrm>
            <a:custGeom>
              <a:avLst/>
              <a:gdLst/>
              <a:ahLst/>
              <a:cxnLst/>
              <a:rect r="r" b="b" t="t" l="l"/>
              <a:pathLst>
                <a:path h="5676519" w="9039860">
                  <a:moveTo>
                    <a:pt x="0" y="0"/>
                  </a:moveTo>
                  <a:lnTo>
                    <a:pt x="9039860" y="0"/>
                  </a:lnTo>
                  <a:lnTo>
                    <a:pt x="9039860" y="5676519"/>
                  </a:lnTo>
                  <a:lnTo>
                    <a:pt x="0" y="56765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0" t="-9943" r="0" b="-9943"/>
              </a:stretch>
            </a:blipFill>
          </p:spPr>
        </p:sp>
      </p:grpSp>
    </p:spTree>
  </p:cSld>
  <p:clrMapOvr>
    <a:masterClrMapping/>
  </p:clrMapOvr>
</p:sld>
</file>

<file path=ppt/slides/slide4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207170" y="103868"/>
            <a:ext cx="15773400" cy="1448029"/>
            <a:chOff x="0" y="0"/>
            <a:chExt cx="21031200" cy="193070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1031200" cy="1930707"/>
            </a:xfrm>
            <a:custGeom>
              <a:avLst/>
              <a:gdLst/>
              <a:ahLst/>
              <a:cxnLst/>
              <a:rect r="r" b="b" t="t" l="l"/>
              <a:pathLst>
                <a:path h="1930707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1930707"/>
                  </a:lnTo>
                  <a:lnTo>
                    <a:pt x="0" y="1930707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6486" r="0" b="-158014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66675"/>
              <a:ext cx="21031200" cy="186403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8"/>
                </a:lnSpc>
              </a:pPr>
              <a:r>
                <a:rPr lang="en-US" b="true" sz="6600" spc="-40">
                  <a:solidFill>
                    <a:srgbClr val="000000"/>
                  </a:solidFill>
                  <a:latin typeface="Bogart Bold"/>
                  <a:ea typeface="Bogart Bold"/>
                  <a:cs typeface="Bogart Bold"/>
                  <a:sym typeface="Bogart Bold"/>
                </a:rPr>
                <a:t>Klasy IV- VIII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1078897" y="1355479"/>
            <a:ext cx="16180403" cy="1159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36"/>
              </a:lnSpc>
            </a:pPr>
            <a:r>
              <a:rPr lang="en-US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                      Mazowieckie Igrzyska Młodzieży Szkolnej</a:t>
            </a:r>
          </a:p>
          <a:p>
            <a:pPr algn="l">
              <a:lnSpc>
                <a:spcPts val="4536"/>
              </a:lnSpc>
            </a:pPr>
            <a:r>
              <a:rPr lang="en-US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    </a:t>
            </a:r>
            <a:r>
              <a:rPr lang="en-US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miasto, powiat, między powiat, województwo, ogólnopolskie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7065954" y="3474498"/>
            <a:ext cx="5865016" cy="6708291"/>
            <a:chOff x="0" y="0"/>
            <a:chExt cx="7201764" cy="8237237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7201789" cy="8237250"/>
            </a:xfrm>
            <a:custGeom>
              <a:avLst/>
              <a:gdLst/>
              <a:ahLst/>
              <a:cxnLst/>
              <a:rect r="r" b="b" t="t" l="l"/>
              <a:pathLst>
                <a:path h="8237250" w="7201789">
                  <a:moveTo>
                    <a:pt x="0" y="0"/>
                  </a:moveTo>
                  <a:lnTo>
                    <a:pt x="7201789" y="0"/>
                  </a:lnTo>
                  <a:lnTo>
                    <a:pt x="7201789" y="8237250"/>
                  </a:lnTo>
                  <a:lnTo>
                    <a:pt x="0" y="82372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8286" r="0" b="-8286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2080161" y="2755594"/>
            <a:ext cx="5805885" cy="4775813"/>
            <a:chOff x="0" y="0"/>
            <a:chExt cx="6705600" cy="551590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705600" cy="5515864"/>
            </a:xfrm>
            <a:custGeom>
              <a:avLst/>
              <a:gdLst/>
              <a:ahLst/>
              <a:cxnLst/>
              <a:rect r="r" b="b" t="t" l="l"/>
              <a:pathLst>
                <a:path h="5515864" w="6705600">
                  <a:moveTo>
                    <a:pt x="0" y="0"/>
                  </a:moveTo>
                  <a:lnTo>
                    <a:pt x="6705600" y="0"/>
                  </a:lnTo>
                  <a:lnTo>
                    <a:pt x="6705600" y="5515864"/>
                  </a:lnTo>
                  <a:lnTo>
                    <a:pt x="0" y="55158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4838" t="0" r="-4838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217221" y="3111535"/>
            <a:ext cx="7688031" cy="5235983"/>
            <a:chOff x="0" y="0"/>
            <a:chExt cx="7005436" cy="477109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005394" cy="4771136"/>
            </a:xfrm>
            <a:custGeom>
              <a:avLst/>
              <a:gdLst/>
              <a:ahLst/>
              <a:cxnLst/>
              <a:rect r="r" b="b" t="t" l="l"/>
              <a:pathLst>
                <a:path h="4771136" w="7005394">
                  <a:moveTo>
                    <a:pt x="0" y="0"/>
                  </a:moveTo>
                  <a:lnTo>
                    <a:pt x="7005394" y="0"/>
                  </a:lnTo>
                  <a:lnTo>
                    <a:pt x="7005394" y="4771136"/>
                  </a:lnTo>
                  <a:lnTo>
                    <a:pt x="0" y="47711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0" t="-5061" r="0" b="-5060"/>
              </a:stretch>
            </a:blipFill>
          </p:spPr>
        </p:sp>
      </p:grpSp>
    </p:spTree>
  </p:cSld>
  <p:clrMapOvr>
    <a:masterClrMapping/>
  </p:clrMapOvr>
</p:sld>
</file>

<file path=ppt/slides/slide5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991444" y="337891"/>
            <a:ext cx="15773400" cy="979932"/>
            <a:chOff x="0" y="0"/>
            <a:chExt cx="21031200" cy="130657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1031200" cy="1306574"/>
            </a:xfrm>
            <a:custGeom>
              <a:avLst/>
              <a:gdLst/>
              <a:ahLst/>
              <a:cxnLst/>
              <a:rect r="r" b="b" t="t" l="l"/>
              <a:pathLst>
                <a:path h="1306574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1306574"/>
                  </a:lnTo>
                  <a:lnTo>
                    <a:pt x="0" y="130657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70095" r="0" b="-257184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47625"/>
              <a:ext cx="21031200" cy="125895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860"/>
                </a:lnSpc>
              </a:pPr>
              <a:r>
                <a:rPr lang="en-US" b="true" sz="4500" spc="-27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C89116">
                          <a:alpha val="100000"/>
                        </a:srgbClr>
                      </a:gs>
                    </a:gsLst>
                    <a:lin ang="0"/>
                  </a:gradFill>
                  <a:latin typeface="Bogart Bold"/>
                  <a:ea typeface="Bogart Bold"/>
                  <a:cs typeface="Bogart Bold"/>
                  <a:sym typeface="Bogart Bold"/>
                </a:rPr>
                <a:t>Osiągnięcia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1682565" y="3867116"/>
            <a:ext cx="4710351" cy="6256125"/>
            <a:chOff x="0" y="0"/>
            <a:chExt cx="7143788" cy="948813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7143750" cy="9488170"/>
            </a:xfrm>
            <a:custGeom>
              <a:avLst/>
              <a:gdLst/>
              <a:ahLst/>
              <a:cxnLst/>
              <a:rect r="r" b="b" t="t" l="l"/>
              <a:pathLst>
                <a:path h="9488170" w="7143750">
                  <a:moveTo>
                    <a:pt x="0" y="0"/>
                  </a:moveTo>
                  <a:lnTo>
                    <a:pt x="7143750" y="0"/>
                  </a:lnTo>
                  <a:lnTo>
                    <a:pt x="7143750" y="9488170"/>
                  </a:lnTo>
                  <a:lnTo>
                    <a:pt x="0" y="94881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16866" r="0" b="-16866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6185506" y="3867116"/>
            <a:ext cx="5030333" cy="6256125"/>
            <a:chOff x="0" y="0"/>
            <a:chExt cx="6707111" cy="83415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707124" cy="8341487"/>
            </a:xfrm>
            <a:custGeom>
              <a:avLst/>
              <a:gdLst/>
              <a:ahLst/>
              <a:cxnLst/>
              <a:rect r="r" b="b" t="t" l="l"/>
              <a:pathLst>
                <a:path h="8341487" w="6707124">
                  <a:moveTo>
                    <a:pt x="0" y="0"/>
                  </a:moveTo>
                  <a:lnTo>
                    <a:pt x="6707124" y="0"/>
                  </a:lnTo>
                  <a:lnTo>
                    <a:pt x="6707124" y="8341487"/>
                  </a:lnTo>
                  <a:lnTo>
                    <a:pt x="0" y="83414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-3604" r="0" b="-3604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028700" y="3867116"/>
            <a:ext cx="4692091" cy="6256125"/>
            <a:chOff x="0" y="0"/>
            <a:chExt cx="6256122" cy="83415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256147" cy="8341537"/>
            </a:xfrm>
            <a:custGeom>
              <a:avLst/>
              <a:gdLst/>
              <a:ahLst/>
              <a:cxnLst/>
              <a:rect r="r" b="b" t="t" l="l"/>
              <a:pathLst>
                <a:path h="8341537" w="6256147">
                  <a:moveTo>
                    <a:pt x="0" y="0"/>
                  </a:moveTo>
                  <a:lnTo>
                    <a:pt x="6256147" y="0"/>
                  </a:lnTo>
                  <a:lnTo>
                    <a:pt x="6256147" y="8341537"/>
                  </a:lnTo>
                  <a:lnTo>
                    <a:pt x="0" y="83415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0" t="0" r="0" b="0"/>
              </a:stretch>
            </a:blipFill>
          </p:spPr>
        </p:sp>
      </p:grpSp>
      <p:sp>
        <p:nvSpPr>
          <p:cNvPr name="Freeform 12" id="12"/>
          <p:cNvSpPr/>
          <p:nvPr/>
        </p:nvSpPr>
        <p:spPr>
          <a:xfrm flipH="false" flipV="false" rot="0">
            <a:off x="13751590" y="150409"/>
            <a:ext cx="4075292" cy="3443622"/>
          </a:xfrm>
          <a:custGeom>
            <a:avLst/>
            <a:gdLst/>
            <a:ahLst/>
            <a:cxnLst/>
            <a:rect r="r" b="b" t="t" l="l"/>
            <a:pathLst>
              <a:path h="3443622" w="4075292">
                <a:moveTo>
                  <a:pt x="0" y="0"/>
                </a:moveTo>
                <a:lnTo>
                  <a:pt x="4075292" y="0"/>
                </a:lnTo>
                <a:lnTo>
                  <a:pt x="4075292" y="3443621"/>
                </a:lnTo>
                <a:lnTo>
                  <a:pt x="0" y="344362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1348740" y="1863147"/>
            <a:ext cx="15590520" cy="17308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VI miejsce w województwie </a:t>
            </a:r>
          </a:p>
          <a:p>
            <a:pPr algn="l" marL="760095" indent="-380048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I miejsce w powiecie</a:t>
            </a:r>
          </a:p>
          <a:p>
            <a:pPr algn="l" marL="760095" indent="-380048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"/>
                <a:ea typeface="Bogart"/>
                <a:cs typeface="Bogart"/>
                <a:sym typeface="Bogart"/>
              </a:rPr>
              <a:t>I miejsce w mieście</a:t>
            </a:r>
          </a:p>
        </p:txBody>
      </p:sp>
    </p:spTree>
  </p:cSld>
  <p:clrMapOvr>
    <a:masterClrMapping/>
  </p:clrMapOvr>
</p:sld>
</file>

<file path=ppt/slides/slide5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128357"/>
            <a:ext cx="17901641" cy="2108088"/>
            <a:chOff x="0" y="0"/>
            <a:chExt cx="23868855" cy="281078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3868855" cy="2810789"/>
            </a:xfrm>
            <a:custGeom>
              <a:avLst/>
              <a:gdLst/>
              <a:ahLst/>
              <a:cxnLst/>
              <a:rect r="r" b="b" t="t" l="l"/>
              <a:pathLst>
                <a:path h="2810789" w="23868855">
                  <a:moveTo>
                    <a:pt x="0" y="0"/>
                  </a:moveTo>
                  <a:lnTo>
                    <a:pt x="23868855" y="0"/>
                  </a:lnTo>
                  <a:lnTo>
                    <a:pt x="23868855" y="2810789"/>
                  </a:lnTo>
                  <a:lnTo>
                    <a:pt x="0" y="2810789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02464" r="11888" b="-89121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66675"/>
              <a:ext cx="23868855" cy="274410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415"/>
                </a:lnSpc>
              </a:pPr>
              <a:r>
                <a:rPr lang="en-US" sz="5940" spc="-36">
                  <a:solidFill>
                    <a:srgbClr val="000000"/>
                  </a:solidFill>
                  <a:latin typeface="Bogart"/>
                  <a:ea typeface="Bogart"/>
                  <a:cs typeface="Bogart"/>
                  <a:sym typeface="Bogart"/>
                </a:rPr>
                <a:t>Cheerleaderki otrzymały prestiżowe powołanie do Kadry Narodowej i reprezentują Polskę w Orlando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45688" y="2858348"/>
            <a:ext cx="11504647" cy="6612360"/>
            <a:chOff x="0" y="0"/>
            <a:chExt cx="8470392" cy="486840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470392" cy="4868418"/>
            </a:xfrm>
            <a:custGeom>
              <a:avLst/>
              <a:gdLst/>
              <a:ahLst/>
              <a:cxnLst/>
              <a:rect r="r" b="b" t="t" l="l"/>
              <a:pathLst>
                <a:path h="4868418" w="8470392">
                  <a:moveTo>
                    <a:pt x="0" y="0"/>
                  </a:moveTo>
                  <a:lnTo>
                    <a:pt x="8470392" y="0"/>
                  </a:lnTo>
                  <a:lnTo>
                    <a:pt x="8470392" y="4868418"/>
                  </a:lnTo>
                  <a:lnTo>
                    <a:pt x="0" y="48684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089" t="0" r="-1089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2017133" y="2035829"/>
            <a:ext cx="6069156" cy="7874073"/>
            <a:chOff x="0" y="0"/>
            <a:chExt cx="5731004" cy="74353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5731042" cy="7435358"/>
            </a:xfrm>
            <a:custGeom>
              <a:avLst/>
              <a:gdLst/>
              <a:ahLst/>
              <a:cxnLst/>
              <a:rect r="r" b="b" t="t" l="l"/>
              <a:pathLst>
                <a:path h="7435358" w="5731042">
                  <a:moveTo>
                    <a:pt x="0" y="0"/>
                  </a:moveTo>
                  <a:lnTo>
                    <a:pt x="5731042" y="0"/>
                  </a:lnTo>
                  <a:lnTo>
                    <a:pt x="5731042" y="7435358"/>
                  </a:lnTo>
                  <a:lnTo>
                    <a:pt x="0" y="74353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-1375" r="0" b="-1375"/>
              </a:stretch>
            </a:blipFill>
          </p:spPr>
        </p:sp>
      </p:grpSp>
    </p:spTree>
  </p:cSld>
  <p:clrMapOvr>
    <a:masterClrMapping/>
  </p:clrMapOvr>
</p:sld>
</file>

<file path=ppt/slides/slide5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3" r="0" b="3"/>
          <a:stretch>
            <a:fillRect/>
          </a:stretch>
        </p:blipFill>
        <p:spPr>
          <a:xfrm flipH="false" flipV="false" rot="0">
            <a:off x="503370" y="273326"/>
            <a:ext cx="17281260" cy="97403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6033278" y="-169698"/>
            <a:ext cx="4915379" cy="5685242"/>
            <a:chOff x="0" y="0"/>
            <a:chExt cx="4896472" cy="566337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896485" cy="5663438"/>
            </a:xfrm>
            <a:custGeom>
              <a:avLst/>
              <a:gdLst/>
              <a:ahLst/>
              <a:cxnLst/>
              <a:rect r="r" b="b" t="t" l="l"/>
              <a:pathLst>
                <a:path h="5663438" w="4896485">
                  <a:moveTo>
                    <a:pt x="0" y="0"/>
                  </a:moveTo>
                  <a:lnTo>
                    <a:pt x="4896485" y="0"/>
                  </a:lnTo>
                  <a:lnTo>
                    <a:pt x="4896485" y="5663438"/>
                  </a:lnTo>
                  <a:lnTo>
                    <a:pt x="0" y="56634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7638" r="0" b="-7637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448651" y="-169698"/>
            <a:ext cx="4503089" cy="5704563"/>
            <a:chOff x="0" y="0"/>
            <a:chExt cx="6053912" cy="766916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053963" cy="7669149"/>
            </a:xfrm>
            <a:custGeom>
              <a:avLst/>
              <a:gdLst/>
              <a:ahLst/>
              <a:cxnLst/>
              <a:rect r="r" b="b" t="t" l="l"/>
              <a:pathLst>
                <a:path h="7669149" w="6053963">
                  <a:moveTo>
                    <a:pt x="0" y="0"/>
                  </a:moveTo>
                  <a:lnTo>
                    <a:pt x="6053963" y="0"/>
                  </a:lnTo>
                  <a:lnTo>
                    <a:pt x="6053963" y="7669149"/>
                  </a:lnTo>
                  <a:lnTo>
                    <a:pt x="0" y="76691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2625" r="0" b="-2625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2049964" y="5841135"/>
            <a:ext cx="6053519" cy="4445865"/>
            <a:chOff x="0" y="0"/>
            <a:chExt cx="7453579" cy="547410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7453630" cy="5474081"/>
            </a:xfrm>
            <a:custGeom>
              <a:avLst/>
              <a:gdLst/>
              <a:ahLst/>
              <a:cxnLst/>
              <a:rect r="r" b="b" t="t" l="l"/>
              <a:pathLst>
                <a:path h="5474081" w="7453630">
                  <a:moveTo>
                    <a:pt x="0" y="0"/>
                  </a:moveTo>
                  <a:lnTo>
                    <a:pt x="7453630" y="0"/>
                  </a:lnTo>
                  <a:lnTo>
                    <a:pt x="7453630" y="5474081"/>
                  </a:lnTo>
                  <a:lnTo>
                    <a:pt x="0" y="54740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2122724" y="0"/>
            <a:ext cx="5117574" cy="5472895"/>
            <a:chOff x="0" y="0"/>
            <a:chExt cx="6223826" cy="665595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223762" cy="6655968"/>
            </a:xfrm>
            <a:custGeom>
              <a:avLst/>
              <a:gdLst/>
              <a:ahLst/>
              <a:cxnLst/>
              <a:rect r="r" b="b" t="t" l="l"/>
              <a:pathLst>
                <a:path h="6655968" w="6223762">
                  <a:moveTo>
                    <a:pt x="0" y="0"/>
                  </a:moveTo>
                  <a:lnTo>
                    <a:pt x="6223762" y="0"/>
                  </a:lnTo>
                  <a:lnTo>
                    <a:pt x="6223762" y="6655968"/>
                  </a:lnTo>
                  <a:lnTo>
                    <a:pt x="0" y="66559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0" t="-12338" r="-1" b="-12338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9144000" y="5841135"/>
            <a:ext cx="5927820" cy="4445865"/>
            <a:chOff x="0" y="0"/>
            <a:chExt cx="7295540" cy="547165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295515" cy="5471668"/>
            </a:xfrm>
            <a:custGeom>
              <a:avLst/>
              <a:gdLst/>
              <a:ahLst/>
              <a:cxnLst/>
              <a:rect r="r" b="b" t="t" l="l"/>
              <a:pathLst>
                <a:path h="5471668" w="7295515">
                  <a:moveTo>
                    <a:pt x="0" y="0"/>
                  </a:moveTo>
                  <a:lnTo>
                    <a:pt x="7295515" y="0"/>
                  </a:lnTo>
                  <a:lnTo>
                    <a:pt x="7295515" y="5471668"/>
                  </a:lnTo>
                  <a:lnTo>
                    <a:pt x="0" y="5471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5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180861" y="876300"/>
            <a:ext cx="16078439" cy="3335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78"/>
              </a:lnSpc>
            </a:pPr>
            <a:r>
              <a:rPr lang="en-US" b="true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Aktywność fizyczna w szkole to nie tylko 45 minut WF- u. To nasza wspólna misja, by wychować zdrowe i szczęśliwe pokolenie. </a:t>
            </a:r>
          </a:p>
          <a:p>
            <a:pPr algn="ctr">
              <a:lnSpc>
                <a:spcPts val="6678"/>
              </a:lnSpc>
            </a:pPr>
            <a:r>
              <a:rPr lang="en-US" b="true" sz="42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C89116">
                        <a:alpha val="100000"/>
                      </a:srgbClr>
                    </a:gs>
                  </a:gsLst>
                  <a:lin ang="0"/>
                </a:gradFill>
                <a:latin typeface="Bogart Bold"/>
                <a:ea typeface="Bogart Bold"/>
                <a:cs typeface="Bogart Bold"/>
                <a:sym typeface="Bogart Bold"/>
              </a:rPr>
              <a:t>Zacznijmy od małych kroków – już dziś!</a:t>
            </a:r>
          </a:p>
        </p:txBody>
      </p:sp>
    </p:spTree>
  </p:cSld>
  <p:clrMapOvr>
    <a:masterClrMapping/>
  </p:clrMapOvr>
</p:sld>
</file>

<file path=ppt/slides/slide5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838069" y="632739"/>
            <a:ext cx="8220136" cy="8514606"/>
          </a:xfrm>
          <a:custGeom>
            <a:avLst/>
            <a:gdLst/>
            <a:ahLst/>
            <a:cxnLst/>
            <a:rect r="r" b="b" t="t" l="l"/>
            <a:pathLst>
              <a:path h="8514606" w="8220136">
                <a:moveTo>
                  <a:pt x="0" y="0"/>
                </a:moveTo>
                <a:lnTo>
                  <a:pt x="8220136" y="0"/>
                </a:lnTo>
                <a:lnTo>
                  <a:pt x="8220136" y="8514606"/>
                </a:lnTo>
                <a:lnTo>
                  <a:pt x="0" y="85146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210" t="-135" r="-1212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1032519" y="1801420"/>
            <a:ext cx="6862430" cy="63919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Skład Zespołu Promocji Zdrowia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 ZSP nr 2 w Legionowie SP2: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Marta Mazur – koordynator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Dominika Zuchalska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Emilia Kwiatkowska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Ilona Tymrakiewicz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Justyna Wróblewska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Kamila Figurska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Łukasz Ruszczyk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Małgorzata Szutkowska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Monika Banak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Natalia Rucz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Paweł Kolański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DAHGD1rrNLg</dc:identifier>
  <dcterms:modified xsi:type="dcterms:W3CDTF">2011-08-01T06:04:30Z</dcterms:modified>
  <cp:revision>1</cp:revision>
  <dc:title>Publiczna prezentacja autoeweluacji SzPZ</dc:title>
</cp:coreProperties>
</file>